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heme/themeOverride1.xml" ContentType="application/vnd.openxmlformats-officedocument.themeOverride+xml"/>
  <Override PartName="/ppt/notesSlides/notesSlide23.xml" ContentType="application/vnd.openxmlformats-officedocument.presentationml.notes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6"/>
  </p:notesMasterIdLst>
  <p:sldIdLst>
    <p:sldId id="355" r:id="rId2"/>
    <p:sldId id="567" r:id="rId3"/>
    <p:sldId id="568" r:id="rId4"/>
    <p:sldId id="569" r:id="rId5"/>
    <p:sldId id="570" r:id="rId6"/>
    <p:sldId id="747" r:id="rId7"/>
    <p:sldId id="748" r:id="rId8"/>
    <p:sldId id="749" r:id="rId9"/>
    <p:sldId id="750" r:id="rId10"/>
    <p:sldId id="788" r:id="rId11"/>
    <p:sldId id="789" r:id="rId12"/>
    <p:sldId id="790" r:id="rId13"/>
    <p:sldId id="791" r:id="rId14"/>
    <p:sldId id="792" r:id="rId15"/>
    <p:sldId id="793" r:id="rId16"/>
    <p:sldId id="794" r:id="rId17"/>
    <p:sldId id="795" r:id="rId18"/>
    <p:sldId id="796" r:id="rId19"/>
    <p:sldId id="812" r:id="rId20"/>
    <p:sldId id="751" r:id="rId21"/>
    <p:sldId id="797" r:id="rId22"/>
    <p:sldId id="798" r:id="rId23"/>
    <p:sldId id="799" r:id="rId24"/>
    <p:sldId id="800" r:id="rId25"/>
    <p:sldId id="801" r:id="rId26"/>
    <p:sldId id="802" r:id="rId27"/>
    <p:sldId id="804" r:id="rId28"/>
    <p:sldId id="805" r:id="rId29"/>
    <p:sldId id="806" r:id="rId30"/>
    <p:sldId id="807" r:id="rId31"/>
    <p:sldId id="808" r:id="rId32"/>
    <p:sldId id="809" r:id="rId33"/>
    <p:sldId id="810" r:id="rId34"/>
    <p:sldId id="811"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0"/>
            <p14:sldId id="747"/>
            <p14:sldId id="748"/>
          </p14:sldIdLst>
        </p14:section>
        <p14:section name="Section 2" id="{BD5EC4CA-CD48-49B6-88C4-D6600C17346B}">
          <p14:sldIdLst>
            <p14:sldId id="749"/>
            <p14:sldId id="750"/>
            <p14:sldId id="788"/>
            <p14:sldId id="789"/>
            <p14:sldId id="790"/>
            <p14:sldId id="791"/>
            <p14:sldId id="792"/>
            <p14:sldId id="793"/>
            <p14:sldId id="794"/>
            <p14:sldId id="795"/>
            <p14:sldId id="796"/>
          </p14:sldIdLst>
        </p14:section>
        <p14:section name="Section 3" id="{CF38BB39-4BC8-4F8B-A63B-4935EC255CA2}">
          <p14:sldIdLst>
            <p14:sldId id="812"/>
            <p14:sldId id="751"/>
            <p14:sldId id="797"/>
            <p14:sldId id="798"/>
            <p14:sldId id="799"/>
            <p14:sldId id="800"/>
            <p14:sldId id="801"/>
            <p14:sldId id="802"/>
            <p14:sldId id="804"/>
            <p14:sldId id="805"/>
          </p14:sldIdLst>
        </p14:section>
        <p14:section name="Section 4" id="{CDB77A57-E109-4FE7-B6FB-C5D48371E968}">
          <p14:sldIdLst>
            <p14:sldId id="806"/>
            <p14:sldId id="807"/>
            <p14:sldId id="808"/>
          </p14:sldIdLst>
        </p14:section>
        <p14:section name="Section 5" id="{E9822AB8-3008-4E5A-9FC0-397C6C814D67}">
          <p14:sldIdLst>
            <p14:sldId id="809"/>
            <p14:sldId id="810"/>
            <p14:sldId id="81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14" clrIdx="0">
    <p:extLst>
      <p:ext uri="{19B8F6BF-5375-455C-9EA6-DF929625EA0E}">
        <p15:presenceInfo xmlns:p15="http://schemas.microsoft.com/office/powerpoint/2012/main" userId="S::Andrei-Stefan.CANDREA@coe.int::076b47cf-5c95-4213-8990-00bd8775d9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1037" autoAdjust="0"/>
  </p:normalViewPr>
  <p:slideViewPr>
    <p:cSldViewPr snapToGrid="0">
      <p:cViewPr varScale="1">
        <p:scale>
          <a:sx n="72" d="100"/>
          <a:sy n="72" d="100"/>
        </p:scale>
        <p:origin x="1747"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38DFBC-BFF3-42BF-B8C1-E31DDD0A44C8}" type="doc">
      <dgm:prSet loTypeId="urn:microsoft.com/office/officeart/2005/8/layout/process2" loCatId="process" qsTypeId="urn:microsoft.com/office/officeart/2005/8/quickstyle/simple1" qsCatId="simple" csTypeId="urn:microsoft.com/office/officeart/2005/8/colors/accent1_2" csCatId="accent1" phldr="1"/>
      <dgm:spPr/>
    </dgm:pt>
    <dgm:pt modelId="{C3CD0C15-0BC7-4A9F-9FBB-4B8A38F83FD8}">
      <dgm:prSet phldrT="[Text]" custT="1"/>
      <dgm:spPr>
        <a:solidFill>
          <a:srgbClr val="002060"/>
        </a:solidFill>
      </dgm:spPr>
      <dgm:t>
        <a:bodyPr/>
        <a:lstStyle/>
        <a:p>
          <a:r>
            <a:rPr lang="en-US" sz="3600" b="1" dirty="0"/>
            <a:t>Group 1 Report</a:t>
          </a:r>
          <a:endParaRPr lang="en-GB" sz="3600" b="1" dirty="0"/>
        </a:p>
      </dgm:t>
    </dgm:pt>
    <dgm:pt modelId="{4452A92E-6A87-425F-B517-AB9CE957A365}" type="parTrans" cxnId="{ED9EC729-F374-4C49-95CC-427A18286CC7}">
      <dgm:prSet/>
      <dgm:spPr/>
      <dgm:t>
        <a:bodyPr/>
        <a:lstStyle/>
        <a:p>
          <a:endParaRPr lang="en-GB"/>
        </a:p>
      </dgm:t>
    </dgm:pt>
    <dgm:pt modelId="{2C6CE583-76B3-410C-BBF1-3D2E817AEF00}" type="sibTrans" cxnId="{ED9EC729-F374-4C49-95CC-427A18286CC7}">
      <dgm:prSet custT="1"/>
      <dgm:spPr/>
      <dgm:t>
        <a:bodyPr/>
        <a:lstStyle/>
        <a:p>
          <a:endParaRPr lang="en-GB" sz="3600" b="1"/>
        </a:p>
      </dgm:t>
    </dgm:pt>
    <dgm:pt modelId="{63228A14-9361-4C45-8F39-7A7B35276540}">
      <dgm:prSet phldrT="[Text]" custT="1"/>
      <dgm:spPr>
        <a:solidFill>
          <a:srgbClr val="00B0F0"/>
        </a:solidFill>
      </dgm:spPr>
      <dgm:t>
        <a:bodyPr/>
        <a:lstStyle/>
        <a:p>
          <a:r>
            <a:rPr lang="en-US" sz="3600" b="1" dirty="0"/>
            <a:t>Group 2 Report</a:t>
          </a:r>
          <a:endParaRPr lang="en-GB" sz="3600" b="1" dirty="0"/>
        </a:p>
      </dgm:t>
    </dgm:pt>
    <dgm:pt modelId="{9AD9BBAE-F1A9-49CF-ABA2-18C4FDDFF950}" type="parTrans" cxnId="{4A8FBA1D-FC63-4483-85EC-901231FFBA41}">
      <dgm:prSet/>
      <dgm:spPr/>
      <dgm:t>
        <a:bodyPr/>
        <a:lstStyle/>
        <a:p>
          <a:endParaRPr lang="en-GB"/>
        </a:p>
      </dgm:t>
    </dgm:pt>
    <dgm:pt modelId="{B3F4F4F1-FD14-481E-8496-740D81DEB69A}" type="sibTrans" cxnId="{4A8FBA1D-FC63-4483-85EC-901231FFBA41}">
      <dgm:prSet custT="1"/>
      <dgm:spPr/>
      <dgm:t>
        <a:bodyPr/>
        <a:lstStyle/>
        <a:p>
          <a:endParaRPr lang="en-GB" sz="3600" b="1"/>
        </a:p>
      </dgm:t>
    </dgm:pt>
    <dgm:pt modelId="{5F139E6C-D43C-419A-8148-295DA8EA8193}">
      <dgm:prSet phldrT="[Text]" custT="1"/>
      <dgm:spPr>
        <a:solidFill>
          <a:srgbClr val="FFC000"/>
        </a:solidFill>
      </dgm:spPr>
      <dgm:t>
        <a:bodyPr/>
        <a:lstStyle/>
        <a:p>
          <a:r>
            <a:rPr lang="en-US" sz="3600" b="1" dirty="0"/>
            <a:t>Group 3 Report</a:t>
          </a:r>
          <a:endParaRPr lang="en-GB" sz="3600" b="1" dirty="0"/>
        </a:p>
      </dgm:t>
    </dgm:pt>
    <dgm:pt modelId="{8F94D6B5-A31C-44A7-8B8A-BEDC4E8D589B}" type="parTrans" cxnId="{301265F1-23FF-47FC-BD75-F1D876100607}">
      <dgm:prSet/>
      <dgm:spPr/>
      <dgm:t>
        <a:bodyPr/>
        <a:lstStyle/>
        <a:p>
          <a:endParaRPr lang="en-GB"/>
        </a:p>
      </dgm:t>
    </dgm:pt>
    <dgm:pt modelId="{B26C842E-46CC-4C93-AABF-5B1A56411510}" type="sibTrans" cxnId="{301265F1-23FF-47FC-BD75-F1D876100607}">
      <dgm:prSet custT="1"/>
      <dgm:spPr/>
      <dgm:t>
        <a:bodyPr/>
        <a:lstStyle/>
        <a:p>
          <a:endParaRPr lang="en-GB" sz="3600" b="1"/>
        </a:p>
      </dgm:t>
    </dgm:pt>
    <dgm:pt modelId="{F0D29273-5B66-4419-8524-DBC370D94DDF}">
      <dgm:prSet phldrT="[Text]" custT="1"/>
      <dgm:spPr>
        <a:solidFill>
          <a:srgbClr val="FF0000"/>
        </a:solidFill>
      </dgm:spPr>
      <dgm:t>
        <a:bodyPr/>
        <a:lstStyle/>
        <a:p>
          <a:r>
            <a:rPr lang="en-US" sz="3600" b="1" dirty="0"/>
            <a:t>Group 4 Report</a:t>
          </a:r>
          <a:endParaRPr lang="en-GB" sz="3600" b="1" dirty="0"/>
        </a:p>
      </dgm:t>
    </dgm:pt>
    <dgm:pt modelId="{F7FAEE7F-0FC8-44BB-A550-396A4E4F637F}" type="parTrans" cxnId="{083B3940-8ED4-4934-8075-E85E5D83DDF5}">
      <dgm:prSet/>
      <dgm:spPr/>
      <dgm:t>
        <a:bodyPr/>
        <a:lstStyle/>
        <a:p>
          <a:endParaRPr lang="en-GB"/>
        </a:p>
      </dgm:t>
    </dgm:pt>
    <dgm:pt modelId="{43BFC229-B56F-462E-9AC7-7D26FBDF2A65}" type="sibTrans" cxnId="{083B3940-8ED4-4934-8075-E85E5D83DDF5}">
      <dgm:prSet/>
      <dgm:spPr/>
      <dgm:t>
        <a:bodyPr/>
        <a:lstStyle/>
        <a:p>
          <a:endParaRPr lang="en-GB"/>
        </a:p>
      </dgm:t>
    </dgm:pt>
    <dgm:pt modelId="{BD9319EC-C6D0-4671-8775-87AFACA6A516}" type="pres">
      <dgm:prSet presAssocID="{1B38DFBC-BFF3-42BF-B8C1-E31DDD0A44C8}" presName="linearFlow" presStyleCnt="0">
        <dgm:presLayoutVars>
          <dgm:resizeHandles val="exact"/>
        </dgm:presLayoutVars>
      </dgm:prSet>
      <dgm:spPr/>
    </dgm:pt>
    <dgm:pt modelId="{25FF0AF6-0F9B-4564-8F59-531EF8B4C838}" type="pres">
      <dgm:prSet presAssocID="{C3CD0C15-0BC7-4A9F-9FBB-4B8A38F83FD8}" presName="node" presStyleLbl="node1" presStyleIdx="0" presStyleCnt="4">
        <dgm:presLayoutVars>
          <dgm:bulletEnabled val="1"/>
        </dgm:presLayoutVars>
      </dgm:prSet>
      <dgm:spPr/>
      <dgm:t>
        <a:bodyPr/>
        <a:lstStyle/>
        <a:p>
          <a:endParaRPr lang="en-US"/>
        </a:p>
      </dgm:t>
    </dgm:pt>
    <dgm:pt modelId="{7E3EBF11-45EA-455A-A4AB-6FD193E2F19E}" type="pres">
      <dgm:prSet presAssocID="{2C6CE583-76B3-410C-BBF1-3D2E817AEF00}" presName="sibTrans" presStyleLbl="sibTrans2D1" presStyleIdx="0" presStyleCnt="3"/>
      <dgm:spPr/>
      <dgm:t>
        <a:bodyPr/>
        <a:lstStyle/>
        <a:p>
          <a:endParaRPr lang="en-US"/>
        </a:p>
      </dgm:t>
    </dgm:pt>
    <dgm:pt modelId="{9B0DE74E-5C59-48C0-810A-B02D690AC5F5}" type="pres">
      <dgm:prSet presAssocID="{2C6CE583-76B3-410C-BBF1-3D2E817AEF00}" presName="connectorText" presStyleLbl="sibTrans2D1" presStyleIdx="0" presStyleCnt="3"/>
      <dgm:spPr/>
      <dgm:t>
        <a:bodyPr/>
        <a:lstStyle/>
        <a:p>
          <a:endParaRPr lang="en-US"/>
        </a:p>
      </dgm:t>
    </dgm:pt>
    <dgm:pt modelId="{2EB2D00E-EF3D-4380-852E-C53664D906D5}" type="pres">
      <dgm:prSet presAssocID="{63228A14-9361-4C45-8F39-7A7B35276540}" presName="node" presStyleLbl="node1" presStyleIdx="1" presStyleCnt="4">
        <dgm:presLayoutVars>
          <dgm:bulletEnabled val="1"/>
        </dgm:presLayoutVars>
      </dgm:prSet>
      <dgm:spPr/>
      <dgm:t>
        <a:bodyPr/>
        <a:lstStyle/>
        <a:p>
          <a:endParaRPr lang="en-US"/>
        </a:p>
      </dgm:t>
    </dgm:pt>
    <dgm:pt modelId="{FC7770C3-5526-458A-BC2A-94CDDCCA40D9}" type="pres">
      <dgm:prSet presAssocID="{B3F4F4F1-FD14-481E-8496-740D81DEB69A}" presName="sibTrans" presStyleLbl="sibTrans2D1" presStyleIdx="1" presStyleCnt="3"/>
      <dgm:spPr/>
      <dgm:t>
        <a:bodyPr/>
        <a:lstStyle/>
        <a:p>
          <a:endParaRPr lang="en-US"/>
        </a:p>
      </dgm:t>
    </dgm:pt>
    <dgm:pt modelId="{772DF557-36CF-40E0-A18C-16756BDB9D4D}" type="pres">
      <dgm:prSet presAssocID="{B3F4F4F1-FD14-481E-8496-740D81DEB69A}" presName="connectorText" presStyleLbl="sibTrans2D1" presStyleIdx="1" presStyleCnt="3"/>
      <dgm:spPr/>
      <dgm:t>
        <a:bodyPr/>
        <a:lstStyle/>
        <a:p>
          <a:endParaRPr lang="en-US"/>
        </a:p>
      </dgm:t>
    </dgm:pt>
    <dgm:pt modelId="{4876D40E-5D08-40AA-9799-D741009083C6}" type="pres">
      <dgm:prSet presAssocID="{5F139E6C-D43C-419A-8148-295DA8EA8193}" presName="node" presStyleLbl="node1" presStyleIdx="2" presStyleCnt="4">
        <dgm:presLayoutVars>
          <dgm:bulletEnabled val="1"/>
        </dgm:presLayoutVars>
      </dgm:prSet>
      <dgm:spPr/>
      <dgm:t>
        <a:bodyPr/>
        <a:lstStyle/>
        <a:p>
          <a:endParaRPr lang="en-US"/>
        </a:p>
      </dgm:t>
    </dgm:pt>
    <dgm:pt modelId="{71815630-E4B9-4B38-9C0D-BA9E18304406}" type="pres">
      <dgm:prSet presAssocID="{B26C842E-46CC-4C93-AABF-5B1A56411510}" presName="sibTrans" presStyleLbl="sibTrans2D1" presStyleIdx="2" presStyleCnt="3"/>
      <dgm:spPr/>
      <dgm:t>
        <a:bodyPr/>
        <a:lstStyle/>
        <a:p>
          <a:endParaRPr lang="en-US"/>
        </a:p>
      </dgm:t>
    </dgm:pt>
    <dgm:pt modelId="{5186ACE6-5414-4C8C-82BE-8EEBBA0098A9}" type="pres">
      <dgm:prSet presAssocID="{B26C842E-46CC-4C93-AABF-5B1A56411510}" presName="connectorText" presStyleLbl="sibTrans2D1" presStyleIdx="2" presStyleCnt="3"/>
      <dgm:spPr/>
      <dgm:t>
        <a:bodyPr/>
        <a:lstStyle/>
        <a:p>
          <a:endParaRPr lang="en-US"/>
        </a:p>
      </dgm:t>
    </dgm:pt>
    <dgm:pt modelId="{3D5F3141-0B64-40AD-8ED1-62F8414D55B7}" type="pres">
      <dgm:prSet presAssocID="{F0D29273-5B66-4419-8524-DBC370D94DDF}" presName="node" presStyleLbl="node1" presStyleIdx="3" presStyleCnt="4">
        <dgm:presLayoutVars>
          <dgm:bulletEnabled val="1"/>
        </dgm:presLayoutVars>
      </dgm:prSet>
      <dgm:spPr/>
      <dgm:t>
        <a:bodyPr/>
        <a:lstStyle/>
        <a:p>
          <a:endParaRPr lang="en-US"/>
        </a:p>
      </dgm:t>
    </dgm:pt>
  </dgm:ptLst>
  <dgm:cxnLst>
    <dgm:cxn modelId="{B4ACFD8E-DD12-4E3F-8E6C-06ACD9830549}" type="presOf" srcId="{F0D29273-5B66-4419-8524-DBC370D94DDF}" destId="{3D5F3141-0B64-40AD-8ED1-62F8414D55B7}" srcOrd="0" destOrd="0" presId="urn:microsoft.com/office/officeart/2005/8/layout/process2"/>
    <dgm:cxn modelId="{EDFAD27A-8716-4755-A0DD-2B93DCCD213C}" type="presOf" srcId="{1B38DFBC-BFF3-42BF-B8C1-E31DDD0A44C8}" destId="{BD9319EC-C6D0-4671-8775-87AFACA6A516}" srcOrd="0" destOrd="0" presId="urn:microsoft.com/office/officeart/2005/8/layout/process2"/>
    <dgm:cxn modelId="{ED9EC729-F374-4C49-95CC-427A18286CC7}" srcId="{1B38DFBC-BFF3-42BF-B8C1-E31DDD0A44C8}" destId="{C3CD0C15-0BC7-4A9F-9FBB-4B8A38F83FD8}" srcOrd="0" destOrd="0" parTransId="{4452A92E-6A87-425F-B517-AB9CE957A365}" sibTransId="{2C6CE583-76B3-410C-BBF1-3D2E817AEF00}"/>
    <dgm:cxn modelId="{7C2D49CF-6C91-4C91-BFBE-C24B50052F7C}" type="presOf" srcId="{2C6CE583-76B3-410C-BBF1-3D2E817AEF00}" destId="{7E3EBF11-45EA-455A-A4AB-6FD193E2F19E}" srcOrd="0" destOrd="0" presId="urn:microsoft.com/office/officeart/2005/8/layout/process2"/>
    <dgm:cxn modelId="{4A8FBA1D-FC63-4483-85EC-901231FFBA41}" srcId="{1B38DFBC-BFF3-42BF-B8C1-E31DDD0A44C8}" destId="{63228A14-9361-4C45-8F39-7A7B35276540}" srcOrd="1" destOrd="0" parTransId="{9AD9BBAE-F1A9-49CF-ABA2-18C4FDDFF950}" sibTransId="{B3F4F4F1-FD14-481E-8496-740D81DEB69A}"/>
    <dgm:cxn modelId="{C83F6D2D-C60D-4384-AF9E-E383BCE1C081}" type="presOf" srcId="{B26C842E-46CC-4C93-AABF-5B1A56411510}" destId="{5186ACE6-5414-4C8C-82BE-8EEBBA0098A9}" srcOrd="1" destOrd="0" presId="urn:microsoft.com/office/officeart/2005/8/layout/process2"/>
    <dgm:cxn modelId="{301265F1-23FF-47FC-BD75-F1D876100607}" srcId="{1B38DFBC-BFF3-42BF-B8C1-E31DDD0A44C8}" destId="{5F139E6C-D43C-419A-8148-295DA8EA8193}" srcOrd="2" destOrd="0" parTransId="{8F94D6B5-A31C-44A7-8B8A-BEDC4E8D589B}" sibTransId="{B26C842E-46CC-4C93-AABF-5B1A56411510}"/>
    <dgm:cxn modelId="{E1DF14F9-80C4-47FA-847A-9D94976366EA}" type="presOf" srcId="{B26C842E-46CC-4C93-AABF-5B1A56411510}" destId="{71815630-E4B9-4B38-9C0D-BA9E18304406}" srcOrd="0" destOrd="0" presId="urn:microsoft.com/office/officeart/2005/8/layout/process2"/>
    <dgm:cxn modelId="{27C91ECB-760B-4B57-8A59-216AE06998A7}" type="presOf" srcId="{63228A14-9361-4C45-8F39-7A7B35276540}" destId="{2EB2D00E-EF3D-4380-852E-C53664D906D5}" srcOrd="0" destOrd="0" presId="urn:microsoft.com/office/officeart/2005/8/layout/process2"/>
    <dgm:cxn modelId="{0EB91C15-863C-47CC-83BF-5CA2EAC38597}" type="presOf" srcId="{2C6CE583-76B3-410C-BBF1-3D2E817AEF00}" destId="{9B0DE74E-5C59-48C0-810A-B02D690AC5F5}" srcOrd="1" destOrd="0" presId="urn:microsoft.com/office/officeart/2005/8/layout/process2"/>
    <dgm:cxn modelId="{BF1F5E7A-ED6C-4873-80DA-7B87CDE797C4}" type="presOf" srcId="{B3F4F4F1-FD14-481E-8496-740D81DEB69A}" destId="{772DF557-36CF-40E0-A18C-16756BDB9D4D}" srcOrd="1" destOrd="0" presId="urn:microsoft.com/office/officeart/2005/8/layout/process2"/>
    <dgm:cxn modelId="{083B3940-8ED4-4934-8075-E85E5D83DDF5}" srcId="{1B38DFBC-BFF3-42BF-B8C1-E31DDD0A44C8}" destId="{F0D29273-5B66-4419-8524-DBC370D94DDF}" srcOrd="3" destOrd="0" parTransId="{F7FAEE7F-0FC8-44BB-A550-396A4E4F637F}" sibTransId="{43BFC229-B56F-462E-9AC7-7D26FBDF2A65}"/>
    <dgm:cxn modelId="{5828DE7B-11BF-46A9-8D97-9E5B4151D05E}" type="presOf" srcId="{B3F4F4F1-FD14-481E-8496-740D81DEB69A}" destId="{FC7770C3-5526-458A-BC2A-94CDDCCA40D9}" srcOrd="0" destOrd="0" presId="urn:microsoft.com/office/officeart/2005/8/layout/process2"/>
    <dgm:cxn modelId="{7D5992F5-C155-4B9F-A30D-703F3E1A92F0}" type="presOf" srcId="{C3CD0C15-0BC7-4A9F-9FBB-4B8A38F83FD8}" destId="{25FF0AF6-0F9B-4564-8F59-531EF8B4C838}" srcOrd="0" destOrd="0" presId="urn:microsoft.com/office/officeart/2005/8/layout/process2"/>
    <dgm:cxn modelId="{38A6A03C-0974-471E-AB6F-B31597069A40}" type="presOf" srcId="{5F139E6C-D43C-419A-8148-295DA8EA8193}" destId="{4876D40E-5D08-40AA-9799-D741009083C6}" srcOrd="0" destOrd="0" presId="urn:microsoft.com/office/officeart/2005/8/layout/process2"/>
    <dgm:cxn modelId="{CEF83BE6-AF4C-426B-9A43-E32C5DE25CFA}" type="presParOf" srcId="{BD9319EC-C6D0-4671-8775-87AFACA6A516}" destId="{25FF0AF6-0F9B-4564-8F59-531EF8B4C838}" srcOrd="0" destOrd="0" presId="urn:microsoft.com/office/officeart/2005/8/layout/process2"/>
    <dgm:cxn modelId="{27A81330-3EF2-4372-9AAD-0D1CA1ACA73C}" type="presParOf" srcId="{BD9319EC-C6D0-4671-8775-87AFACA6A516}" destId="{7E3EBF11-45EA-455A-A4AB-6FD193E2F19E}" srcOrd="1" destOrd="0" presId="urn:microsoft.com/office/officeart/2005/8/layout/process2"/>
    <dgm:cxn modelId="{43361438-4CD1-4727-B6D1-8607C5B8E63D}" type="presParOf" srcId="{7E3EBF11-45EA-455A-A4AB-6FD193E2F19E}" destId="{9B0DE74E-5C59-48C0-810A-B02D690AC5F5}" srcOrd="0" destOrd="0" presId="urn:microsoft.com/office/officeart/2005/8/layout/process2"/>
    <dgm:cxn modelId="{3B0120B2-15D7-49D5-A83F-397BCABCBD92}" type="presParOf" srcId="{BD9319EC-C6D0-4671-8775-87AFACA6A516}" destId="{2EB2D00E-EF3D-4380-852E-C53664D906D5}" srcOrd="2" destOrd="0" presId="urn:microsoft.com/office/officeart/2005/8/layout/process2"/>
    <dgm:cxn modelId="{4EEE7A2D-6B22-4681-BBDB-E1689C314CAB}" type="presParOf" srcId="{BD9319EC-C6D0-4671-8775-87AFACA6A516}" destId="{FC7770C3-5526-458A-BC2A-94CDDCCA40D9}" srcOrd="3" destOrd="0" presId="urn:microsoft.com/office/officeart/2005/8/layout/process2"/>
    <dgm:cxn modelId="{B4DE594B-262C-4A72-B631-244E0B808BB2}" type="presParOf" srcId="{FC7770C3-5526-458A-BC2A-94CDDCCA40D9}" destId="{772DF557-36CF-40E0-A18C-16756BDB9D4D}" srcOrd="0" destOrd="0" presId="urn:microsoft.com/office/officeart/2005/8/layout/process2"/>
    <dgm:cxn modelId="{9F99344C-4BD4-4BC6-AAE1-88DEE323CD3A}" type="presParOf" srcId="{BD9319EC-C6D0-4671-8775-87AFACA6A516}" destId="{4876D40E-5D08-40AA-9799-D741009083C6}" srcOrd="4" destOrd="0" presId="urn:microsoft.com/office/officeart/2005/8/layout/process2"/>
    <dgm:cxn modelId="{7B7EAAD5-C28A-4FF4-884A-3CBCB6C30EB1}" type="presParOf" srcId="{BD9319EC-C6D0-4671-8775-87AFACA6A516}" destId="{71815630-E4B9-4B38-9C0D-BA9E18304406}" srcOrd="5" destOrd="0" presId="urn:microsoft.com/office/officeart/2005/8/layout/process2"/>
    <dgm:cxn modelId="{D6F46C82-8FCA-4891-92E4-887456C20BF8}" type="presParOf" srcId="{71815630-E4B9-4B38-9C0D-BA9E18304406}" destId="{5186ACE6-5414-4C8C-82BE-8EEBBA0098A9}" srcOrd="0" destOrd="0" presId="urn:microsoft.com/office/officeart/2005/8/layout/process2"/>
    <dgm:cxn modelId="{245CFCB1-84D8-495F-8818-6C82279BEFB6}" type="presParOf" srcId="{BD9319EC-C6D0-4671-8775-87AFACA6A516}" destId="{3D5F3141-0B64-40AD-8ED1-62F8414D55B7}"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FF0AF6-0F9B-4564-8F59-531EF8B4C838}">
      <dsp:nvSpPr>
        <dsp:cNvPr id="0" name=""/>
        <dsp:cNvSpPr/>
      </dsp:nvSpPr>
      <dsp:spPr>
        <a:xfrm>
          <a:off x="1856278" y="2463"/>
          <a:ext cx="3287479" cy="916370"/>
        </a:xfrm>
        <a:prstGeom prst="roundRect">
          <a:avLst>
            <a:gd name="adj" fmla="val 1000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b="1" kern="1200" dirty="0"/>
            <a:t>Group 1 Report</a:t>
          </a:r>
          <a:endParaRPr lang="en-GB" sz="3600" b="1" kern="1200" dirty="0"/>
        </a:p>
      </dsp:txBody>
      <dsp:txXfrm>
        <a:off x="1883118" y="29303"/>
        <a:ext cx="3233799" cy="862690"/>
      </dsp:txXfrm>
    </dsp:sp>
    <dsp:sp modelId="{7E3EBF11-45EA-455A-A4AB-6FD193E2F19E}">
      <dsp:nvSpPr>
        <dsp:cNvPr id="0" name=""/>
        <dsp:cNvSpPr/>
      </dsp:nvSpPr>
      <dsp:spPr>
        <a:xfrm rot="5400000">
          <a:off x="3328199" y="941743"/>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GB" sz="3600" b="1" kern="1200"/>
        </a:p>
      </dsp:txBody>
      <dsp:txXfrm rot="-5400000">
        <a:off x="3376309" y="976107"/>
        <a:ext cx="247420" cy="240547"/>
      </dsp:txXfrm>
    </dsp:sp>
    <dsp:sp modelId="{2EB2D00E-EF3D-4380-852E-C53664D906D5}">
      <dsp:nvSpPr>
        <dsp:cNvPr id="0" name=""/>
        <dsp:cNvSpPr/>
      </dsp:nvSpPr>
      <dsp:spPr>
        <a:xfrm>
          <a:off x="1856278" y="1377019"/>
          <a:ext cx="3287479" cy="916370"/>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b="1" kern="1200" dirty="0"/>
            <a:t>Group 2 Report</a:t>
          </a:r>
          <a:endParaRPr lang="en-GB" sz="3600" b="1" kern="1200" dirty="0"/>
        </a:p>
      </dsp:txBody>
      <dsp:txXfrm>
        <a:off x="1883118" y="1403859"/>
        <a:ext cx="3233799" cy="862690"/>
      </dsp:txXfrm>
    </dsp:sp>
    <dsp:sp modelId="{FC7770C3-5526-458A-BC2A-94CDDCCA40D9}">
      <dsp:nvSpPr>
        <dsp:cNvPr id="0" name=""/>
        <dsp:cNvSpPr/>
      </dsp:nvSpPr>
      <dsp:spPr>
        <a:xfrm rot="5400000">
          <a:off x="3328199" y="2316299"/>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GB" sz="3600" b="1" kern="1200"/>
        </a:p>
      </dsp:txBody>
      <dsp:txXfrm rot="-5400000">
        <a:off x="3376309" y="2350663"/>
        <a:ext cx="247420" cy="240547"/>
      </dsp:txXfrm>
    </dsp:sp>
    <dsp:sp modelId="{4876D40E-5D08-40AA-9799-D741009083C6}">
      <dsp:nvSpPr>
        <dsp:cNvPr id="0" name=""/>
        <dsp:cNvSpPr/>
      </dsp:nvSpPr>
      <dsp:spPr>
        <a:xfrm>
          <a:off x="1856278" y="2751575"/>
          <a:ext cx="3287479" cy="916370"/>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b="1" kern="1200" dirty="0"/>
            <a:t>Group 3 Report</a:t>
          </a:r>
          <a:endParaRPr lang="en-GB" sz="3600" b="1" kern="1200" dirty="0"/>
        </a:p>
      </dsp:txBody>
      <dsp:txXfrm>
        <a:off x="1883118" y="2778415"/>
        <a:ext cx="3233799" cy="862690"/>
      </dsp:txXfrm>
    </dsp:sp>
    <dsp:sp modelId="{71815630-E4B9-4B38-9C0D-BA9E18304406}">
      <dsp:nvSpPr>
        <dsp:cNvPr id="0" name=""/>
        <dsp:cNvSpPr/>
      </dsp:nvSpPr>
      <dsp:spPr>
        <a:xfrm rot="5400000">
          <a:off x="3328199" y="3690855"/>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GB" sz="3600" b="1" kern="1200"/>
        </a:p>
      </dsp:txBody>
      <dsp:txXfrm rot="-5400000">
        <a:off x="3376309" y="3725219"/>
        <a:ext cx="247420" cy="240547"/>
      </dsp:txXfrm>
    </dsp:sp>
    <dsp:sp modelId="{3D5F3141-0B64-40AD-8ED1-62F8414D55B7}">
      <dsp:nvSpPr>
        <dsp:cNvPr id="0" name=""/>
        <dsp:cNvSpPr/>
      </dsp:nvSpPr>
      <dsp:spPr>
        <a:xfrm>
          <a:off x="1856278" y="4126131"/>
          <a:ext cx="3287479" cy="916370"/>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b="1" kern="1200" dirty="0"/>
            <a:t>Group 4 Report</a:t>
          </a:r>
          <a:endParaRPr lang="en-GB" sz="3600" b="1" kern="1200" dirty="0"/>
        </a:p>
      </dsp:txBody>
      <dsp:txXfrm>
        <a:off x="1883118" y="4152971"/>
        <a:ext cx="3233799" cy="862690"/>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13/10/2020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agenda. Delegates should have a copy of it in their possession.</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125739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Group 2 should work on slides under the slide-topic “Follow the Data”.</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3873124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446078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Group 3 should work on slides under the slide-topic “Follow the Money”.</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506019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489115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Group 4 should work on slides under the slide-topic “Follow the Leader”.</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2764657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05093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4030045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explains actual work division. If possible, groups can be physically divided but it is not necessary.</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139962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Expert should present main issues which represent basically main ideas about the case which should be explored during the group work time.</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069373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Session objectives. Delegates should be introduced with what is expected to be achieved by the end of the session.</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Main questions are covering all chapters of the Cybercrime Convention. Conclusions should be focused on the criminal acts and procedural and MLA provisions used for the case analysis.</a:t>
            </a:r>
          </a:p>
          <a:p>
            <a:endParaRPr lang="en-US" dirty="0" smtClean="0"/>
          </a:p>
          <a:p>
            <a:r>
              <a:rPr lang="en-US" dirty="0" smtClean="0"/>
              <a:t>Case is not ready for the Court.</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893353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Answers:</a:t>
            </a:r>
          </a:p>
          <a:p>
            <a:pPr marL="171450" indent="-171450">
              <a:buFontTx/>
              <a:buChar char="-"/>
            </a:pPr>
            <a:r>
              <a:rPr lang="en-US" dirty="0" smtClean="0"/>
              <a:t>if no retention regime, Article 16 followed by Article 18. If retention in place, Article 18 to the Social Media Network regarding content data. Contact with Brand HQ about the game;</a:t>
            </a:r>
          </a:p>
          <a:p>
            <a:pPr marL="171450" indent="-171450">
              <a:buFontTx/>
              <a:buChar char="-"/>
            </a:pPr>
            <a:r>
              <a:rPr lang="en-US" dirty="0" smtClean="0"/>
              <a:t>if no retention regime, Article 16 followed by Article 18. If retention in place, Article 18 to the Social Media Network  regarding basic subscriber information;</a:t>
            </a:r>
          </a:p>
          <a:p>
            <a:pPr marL="171450" indent="-171450">
              <a:buFontTx/>
              <a:buChar char="-"/>
            </a:pPr>
            <a:r>
              <a:rPr lang="en-US" dirty="0" smtClean="0"/>
              <a:t>witness hearing and bank account checks;</a:t>
            </a:r>
          </a:p>
          <a:p>
            <a:pPr marL="171450" indent="-171450">
              <a:buFontTx/>
              <a:buChar char="-"/>
            </a:pPr>
            <a:r>
              <a:rPr lang="en-US" dirty="0" smtClean="0"/>
              <a:t>Article 8;</a:t>
            </a:r>
          </a:p>
          <a:p>
            <a:pPr marL="171450" indent="-171450">
              <a:buFontTx/>
              <a:buChar char="-"/>
            </a:pPr>
            <a:r>
              <a:rPr lang="en-US" dirty="0" smtClean="0"/>
              <a:t>identification of the persons administrating the prize-winning pages and their interrogation.</a:t>
            </a:r>
          </a:p>
          <a:p>
            <a:pPr marL="0" indent="0">
              <a:buFontTx/>
              <a:buNone/>
            </a:pPr>
            <a:endParaRPr lang="en-US" dirty="0" smtClean="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4092922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Answers:</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dirty="0" smtClean="0"/>
              <a:t>if no retention regime, Article 16 followed by Article 18. If retention in place, Article 18 to the ISP regarding basic subscriber information, traffic and content data;</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dirty="0" smtClean="0"/>
              <a:t>IP addresses used by administrator of the channels, administration activity logs, user activity logs regarding personal data exchange, other evidence regarding money flow and communication;</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dirty="0" smtClean="0"/>
              <a:t>IP addresses obtained under Articles 16 and 18 will be connected to the ISP subscribers and their subscriber contracts;</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dirty="0" smtClean="0"/>
              <a:t>Article 19 on the computers in suspects possession, suspects interrogation, Brand, Bank, Social Media, ISP representatives' statements and acquisition of additional data connected to the previous, identification of the host service provider for Dark Market in Country A, depending on the path delegates take about Dark Market provider (is its existence known to the provider or not), Articles 16, 18 and 19, log analysis of the exchange between sellers and buyers of the personal data and additional evidence with that regards. Articles 20 and 21 can be used for data collection and data interception between private data sellers and buyers providing that their IP addresses are identified;</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dirty="0" smtClean="0"/>
              <a:t>Article 19 implementation on the suspects computers showed presence of the controller for the </a:t>
            </a:r>
            <a:r>
              <a:rPr lang="en-US" dirty="0" err="1" smtClean="0"/>
              <a:t>trojan</a:t>
            </a:r>
            <a:r>
              <a:rPr lang="en-US" dirty="0" smtClean="0"/>
              <a:t> malware installed on some Brand computers enabling access to the original channels;</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dirty="0" smtClean="0"/>
              <a:t>by the electronic evidence acquired through use of Article 19 on the private data sellers and buyers' computers which will show bank records and cryptocurrency wallet;</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dirty="0" smtClean="0"/>
              <a:t>Articles 2 and 4 for accessing and alteration of the original Brand social media channels, Article 7 and 10 regarding abuse of the prize-winning game in behalf of the Brand and use of the Brands logo and other IPR elements</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endParaRPr lang="en-US" dirty="0" smtClean="0"/>
          </a:p>
          <a:p>
            <a:endParaRPr lang="en-US" dirty="0" smtClean="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4329084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Answers:</a:t>
            </a:r>
          </a:p>
          <a:p>
            <a:pPr marL="171450" indent="-171450">
              <a:buFontTx/>
              <a:buChar char="-"/>
            </a:pPr>
            <a:r>
              <a:rPr lang="en-US" dirty="0" smtClean="0"/>
              <a:t>logging credentials and money transactions;</a:t>
            </a:r>
          </a:p>
          <a:p>
            <a:pPr marL="171450" indent="-171450">
              <a:buFontTx/>
              <a:buChar char="-"/>
            </a:pPr>
            <a:r>
              <a:rPr lang="en-US" dirty="0" smtClean="0"/>
              <a:t>yes, on-line payment company (OLPC) in Country B endorses voluntary cooperation thus request for it should be sent by Country A authorities in accordance with company rules;</a:t>
            </a:r>
          </a:p>
          <a:p>
            <a:pPr marL="171450" indent="-171450">
              <a:buFontTx/>
              <a:buChar char="-"/>
            </a:pPr>
            <a:r>
              <a:rPr lang="en-US" dirty="0" smtClean="0"/>
              <a:t>Article 29 and 31 for OLPC regarding user accounts, Article 30 regarding data about communication with Country C on-line betting company (OLBC)</a:t>
            </a:r>
          </a:p>
          <a:p>
            <a:pPr marL="171450" indent="-171450">
              <a:buFontTx/>
              <a:buChar char="-"/>
            </a:pPr>
            <a:r>
              <a:rPr lang="en-US" dirty="0" smtClean="0"/>
              <a:t>Articles 29 and 31 should be prepared for the Country C as well since it does not endorse voluntary cooperation, while Article 26 can be used for the fast exchange of the information between LEAs’</a:t>
            </a:r>
          </a:p>
          <a:p>
            <a:pPr marL="171450" indent="-171450">
              <a:buFontTx/>
              <a:buChar char="-"/>
            </a:pPr>
            <a:r>
              <a:rPr lang="en-US" dirty="0" smtClean="0"/>
              <a:t>Country A, B and C can organize together implementation of the Articles 33 and 34 between Country A users of the Country B OLPC and Country OLBC accounts</a:t>
            </a:r>
          </a:p>
          <a:p>
            <a:pPr marL="171450" indent="-171450">
              <a:buFontTx/>
              <a:buChar char="-"/>
            </a:pPr>
            <a:endParaRPr lang="en-US" dirty="0" smtClean="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986386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Answers:</a:t>
            </a:r>
          </a:p>
          <a:p>
            <a:pPr marL="171450" indent="-171450">
              <a:buFontTx/>
              <a:buChar char="-"/>
            </a:pPr>
            <a:r>
              <a:rPr lang="en-US" dirty="0" smtClean="0"/>
              <a:t>OLPC account owner and use, transaction logs, IP logs regarding communication with OLBC accounts, IP logs about communication with Country A banks, Articles 29, 30 and 31 regarding previous data flow and exchange;</a:t>
            </a:r>
          </a:p>
          <a:p>
            <a:pPr marL="171450" indent="-171450">
              <a:buFontTx/>
              <a:buChar char="-"/>
            </a:pPr>
            <a:r>
              <a:rPr lang="en-US" dirty="0" smtClean="0"/>
              <a:t>yes, since OLPC is endorsing voluntary cooperation, so before Articles implementation BSI and some traffic data can be sought;</a:t>
            </a:r>
          </a:p>
          <a:p>
            <a:pPr marL="171450" indent="-171450">
              <a:buFontTx/>
              <a:buChar char="-"/>
            </a:pPr>
            <a:r>
              <a:rPr lang="en-US" dirty="0" smtClean="0"/>
              <a:t>Country A will now focus on persons who are receiving payments on their Bank accounts;</a:t>
            </a:r>
          </a:p>
          <a:p>
            <a:pPr marL="171450" indent="-171450">
              <a:buFontTx/>
              <a:buChar char="-"/>
            </a:pPr>
            <a:r>
              <a:rPr lang="en-US" dirty="0" smtClean="0"/>
              <a:t>Country A now comes back to Article 16, 18 and 19 regarding ordering of the money transfers from OLPC to the local banks, and if needed Articles 20 and 21 can be used for traffic and content data between main culprits and money mules;</a:t>
            </a:r>
          </a:p>
          <a:p>
            <a:pPr marL="171450" indent="-171450">
              <a:buFontTx/>
              <a:buChar char="-"/>
            </a:pPr>
            <a:r>
              <a:rPr lang="en-US" dirty="0" smtClean="0"/>
              <a:t>for the Social Media Articles 16 and 18 for the re-check on previous BSI, for the VOIP Articles 20 and 21;</a:t>
            </a:r>
          </a:p>
          <a:p>
            <a:pPr marL="171450" indent="-171450">
              <a:buFontTx/>
              <a:buChar char="-"/>
            </a:pPr>
            <a:r>
              <a:rPr lang="en-US" dirty="0" smtClean="0"/>
              <a:t>Case Study has open ending, Article 26 should be used and if delegates want to ask for arrest of the main suspect in Country E and extradition Article 24 can be used.</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612929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Time allocated to delegates questions.</a:t>
            </a:r>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27</a:t>
            </a:fld>
            <a:endParaRPr lang="en-GB"/>
          </a:p>
        </p:txBody>
      </p:sp>
    </p:spTree>
    <p:extLst>
      <p:ext uri="{BB962C8B-B14F-4D97-AF65-F5344CB8AC3E}">
        <p14:creationId xmlns:p14="http://schemas.microsoft.com/office/powerpoint/2010/main" val="119636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Groups are reporting their findings either by the group rapporteur or all group members together. </a:t>
            </a:r>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30</a:t>
            </a:fld>
            <a:endParaRPr lang="en-GB"/>
          </a:p>
        </p:txBody>
      </p:sp>
    </p:spTree>
    <p:extLst>
      <p:ext uri="{BB962C8B-B14F-4D97-AF65-F5344CB8AC3E}">
        <p14:creationId xmlns:p14="http://schemas.microsoft.com/office/powerpoint/2010/main" val="1622360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Time allocated to delegates questions.</a:t>
            </a:r>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31</a:t>
            </a:fld>
            <a:endParaRPr lang="en-GB"/>
          </a:p>
        </p:txBody>
      </p:sp>
    </p:spTree>
    <p:extLst>
      <p:ext uri="{BB962C8B-B14F-4D97-AF65-F5344CB8AC3E}">
        <p14:creationId xmlns:p14="http://schemas.microsoft.com/office/powerpoint/2010/main" val="2334826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Session objectives. Delegates should now be ready to adopt and implement presented.</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33</a:t>
            </a:fld>
            <a:endParaRPr lang="en-GB"/>
          </a:p>
        </p:txBody>
      </p:sp>
    </p:spTree>
    <p:extLst>
      <p:ext uri="{BB962C8B-B14F-4D97-AF65-F5344CB8AC3E}">
        <p14:creationId xmlns:p14="http://schemas.microsoft.com/office/powerpoint/2010/main" val="7070039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Time allocated to delegates questions.</a:t>
            </a:r>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34</a:t>
            </a:fld>
            <a:endParaRPr lang="en-GB"/>
          </a:p>
        </p:txBody>
      </p:sp>
    </p:spTree>
    <p:extLst>
      <p:ext uri="{BB962C8B-B14F-4D97-AF65-F5344CB8AC3E}">
        <p14:creationId xmlns:p14="http://schemas.microsoft.com/office/powerpoint/2010/main" val="1483855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slide should be used as for a short reminder about topics covered so far.</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This slide should be used for technical explanation and setup of the exercise.</a:t>
            </a:r>
          </a:p>
          <a:p>
            <a:pPr algn="just"/>
            <a:endParaRPr lang="en-US" dirty="0" smtClean="0"/>
          </a:p>
          <a:p>
            <a:pPr algn="just"/>
            <a:r>
              <a:rPr lang="en-US" dirty="0" smtClean="0"/>
              <a:t>Case study is envisaged to be a modular one, meaning that different setups of the exercise can be organized. Case study is modular in the way that one, two, four or different number of the groups can work on it, depending on conditions. Every group, when more then one, will get its part of the case story and it will prepare its part of the case report. </a:t>
            </a:r>
          </a:p>
          <a:p>
            <a:pPr algn="just"/>
            <a:endParaRPr lang="en-US" dirty="0" smtClean="0"/>
          </a:p>
          <a:p>
            <a:pPr algn="just"/>
            <a:r>
              <a:rPr lang="en-US" dirty="0" smtClean="0"/>
              <a:t>Ideally, four groups should be formed, and each group should get its part of the Study. Group 1 should be working on “Who I am?” slides, Group 2 should be working on “Follow the Data” slides, Group 3 should be working on “Follow the Money” slides, while Group 4 should be working on “Follow the Leader” slides. If the delegate numbers are different, expert should adapt this division.</a:t>
            </a:r>
          </a:p>
          <a:p>
            <a:pPr algn="just"/>
            <a:endParaRPr lang="en-US" dirty="0" smtClean="0"/>
          </a:p>
          <a:p>
            <a:pPr algn="just"/>
            <a:r>
              <a:rPr lang="en-US" dirty="0" smtClean="0"/>
              <a:t>On the end, all groups while reporting will actually merge partial reports to one big and final, realizing that all of them worked on one case and participated in making one story board while resolving the case with joint conclusions.</a:t>
            </a:r>
          </a:p>
          <a:p>
            <a:pPr algn="just"/>
            <a:endParaRPr lang="en-US" dirty="0" smtClean="0"/>
          </a:p>
          <a:p>
            <a:pPr algn="just"/>
            <a:r>
              <a:rPr lang="en-US" dirty="0" smtClean="0"/>
              <a:t>Depending on the local training conditions expert should make necessary adjustments with delegates. Detailed Case Study synopsis is available as additional training material.</a:t>
            </a:r>
          </a:p>
          <a:p>
            <a:pPr algn="just"/>
            <a:endParaRPr lang="en-US" dirty="0" smtClean="0"/>
          </a:p>
          <a:p>
            <a:pPr algn="just"/>
            <a:r>
              <a:rPr lang="en-US" dirty="0" smtClean="0"/>
              <a:t>For on-line version of the training, case study can be organized in the way that delegates are belonging to one group while expert is leading them through the facts, questions and solutions, while actively engaging with them.</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Case study is deriving form one of the actual and still on-going cases in one of the Cybercrime Convention parties. It represents study of the new ways of how money laundering can be organized by the abuse of the social media, on-line payments systems and on-line betting systems.</a:t>
            </a:r>
          </a:p>
          <a:p>
            <a:pPr algn="just"/>
            <a:endParaRPr lang="en-US" dirty="0" smtClean="0"/>
          </a:p>
          <a:p>
            <a:pPr algn="just"/>
            <a:r>
              <a:rPr lang="en-US" dirty="0" smtClean="0"/>
              <a:t>However, in its’ core this case includes already familiar definitions and terms of illegal access, data interference, computer-related forgery, computer-related fraud, offence related to infringements of copyright and related rights on the substantive law side. </a:t>
            </a:r>
          </a:p>
          <a:p>
            <a:pPr algn="just"/>
            <a:endParaRPr lang="en-US" dirty="0" smtClean="0"/>
          </a:p>
          <a:p>
            <a:pPr algn="just"/>
            <a:r>
              <a:rPr lang="en-US" dirty="0" smtClean="0"/>
              <a:t>On the procedural side, tools like </a:t>
            </a:r>
            <a:r>
              <a:rPr lang="en-GB" sz="1200" b="0" dirty="0" smtClean="0">
                <a:effectLst/>
                <a:latin typeface="+mn-lt"/>
              </a:rPr>
              <a:t>expedited preservation and partial disclosure of traffic data, production order, search and seizure of stored computer data, real-time collection of traffic data and interception of content data are used.</a:t>
            </a:r>
          </a:p>
          <a:p>
            <a:pPr algn="just"/>
            <a:endParaRPr lang="en-GB" sz="1200" b="0" dirty="0" smtClean="0">
              <a:effectLst/>
              <a:latin typeface="+mn-lt"/>
            </a:endParaRPr>
          </a:p>
          <a:p>
            <a:pPr algn="just"/>
            <a:r>
              <a:rPr lang="en-GB" sz="1200" b="0" dirty="0" smtClean="0">
                <a:effectLst/>
                <a:latin typeface="+mn-lt"/>
              </a:rPr>
              <a:t>Mutual legal assistance part is using extradition, expedited preservation and partial disclosure of traffic data, expedited disclosure of preserved traffic data, mutual assistance regarding accessing of stored computer data, mutual assistance regarding the real-time collection of traffic data, mutual assistance regarding the interception of content data and 24/7 network articles of the Budapest Convention.</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Group 1 should work on slides under the slide-topic “Who am I?”</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175558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307497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10/13/2020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10/13/2020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xmlns=""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xmlns=""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1.xml"/><Relationship Id="rId1" Type="http://schemas.openxmlformats.org/officeDocument/2006/relationships/themeOverride" Target="../theme/themeOverride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3662541"/>
          </a:xfrm>
          <a:prstGeom prst="rect">
            <a:avLst/>
          </a:prstGeom>
          <a:ln>
            <a:noFill/>
          </a:ln>
        </p:spPr>
        <p:txBody>
          <a:bodyPr wrap="square">
            <a:spAutoFit/>
          </a:bodyPr>
          <a:lstStyle/>
          <a:p>
            <a:pPr algn="ctr">
              <a:defRPr/>
            </a:pPr>
            <a:r>
              <a:rPr lang="en-US" sz="3600" b="1" dirty="0" smtClean="0">
                <a:ea typeface="MS PGothic" panose="020B0600070205080204" pitchFamily="34" charset="-128"/>
              </a:rPr>
              <a:t>Session </a:t>
            </a:r>
            <a:r>
              <a:rPr lang="en-US" sz="3600" b="1" dirty="0">
                <a:ea typeface="MS PGothic" panose="020B0600070205080204" pitchFamily="34" charset="-128"/>
              </a:rPr>
              <a:t>3.x </a:t>
            </a:r>
          </a:p>
          <a:p>
            <a:pPr algn="ctr">
              <a:defRPr/>
            </a:pPr>
            <a:r>
              <a:rPr lang="en-US" sz="3600" b="1" dirty="0">
                <a:ea typeface="MS PGothic" panose="020B0600070205080204" pitchFamily="34" charset="-128"/>
              </a:rPr>
              <a:t>Skills Building in Cybercrime</a:t>
            </a: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algn="ctr">
              <a:spcBef>
                <a:spcPct val="0"/>
              </a:spcBef>
            </a:pPr>
            <a:r>
              <a:rPr lang="en-GB" altLang="en-US" b="1" dirty="0" err="1"/>
              <a:t>Xxxxx</a:t>
            </a:r>
            <a:r>
              <a:rPr lang="en-GB" altLang="en-US" b="1" dirty="0"/>
              <a:t> XXXXXXXX</a:t>
            </a:r>
          </a:p>
          <a:p>
            <a:pPr algn="ctr">
              <a:spcBef>
                <a:spcPct val="0"/>
              </a:spcBef>
            </a:pPr>
            <a:endParaRPr lang="en-GB" altLang="en-US" sz="800" dirty="0"/>
          </a:p>
          <a:p>
            <a:pPr algn="ctr">
              <a:spcBef>
                <a:spcPct val="0"/>
              </a:spcBef>
            </a:pPr>
            <a:r>
              <a:rPr lang="en-GB" altLang="en-US" sz="1400" i="1" dirty="0"/>
              <a:t>Council of Europe</a:t>
            </a:r>
          </a:p>
          <a:p>
            <a:pPr algn="ctr">
              <a:spcBef>
                <a:spcPct val="0"/>
              </a:spcBef>
            </a:pPr>
            <a:endParaRPr lang="en-GB" altLang="en-US" sz="1400" b="1" dirty="0">
              <a:solidFill>
                <a:srgbClr val="2F618F"/>
              </a:solidFill>
              <a:hlinkClick r:id="rId2"/>
            </a:endParaRPr>
          </a:p>
          <a:p>
            <a:pPr algn="ctr">
              <a:spcBef>
                <a:spcPct val="0"/>
              </a:spcBef>
            </a:pPr>
            <a:r>
              <a:rPr lang="en-GB" altLang="en-US" sz="1200" b="1" dirty="0">
                <a:solidFill>
                  <a:srgbClr val="2F618F"/>
                </a:solidFill>
              </a:rPr>
              <a:t>email</a:t>
            </a: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en-GB" altLang="en-US" sz="1600" b="1" dirty="0"/>
              <a:t>DD Month YYYY</a:t>
            </a:r>
          </a:p>
        </p:txBody>
      </p:sp>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xmlns="" id="{29075054-C764-4888-9887-6C6C44EF71CA}"/>
              </a:ext>
            </a:extLst>
          </p:cNvPr>
          <p:cNvSpPr>
            <a:spLocks noChangeArrowheads="1"/>
          </p:cNvSpPr>
          <p:nvPr/>
        </p:nvSpPr>
        <p:spPr bwMode="auto">
          <a:xfrm>
            <a:off x="365125" y="1177588"/>
            <a:ext cx="85994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en-US" altLang="en-US" sz="2400" b="1" dirty="0">
                <a:latin typeface="+mn-lt"/>
              </a:rPr>
              <a:t>Introductory Cybercrime Training for Judges and Prosecutors</a:t>
            </a:r>
          </a:p>
        </p:txBody>
      </p:sp>
      <p:sp>
        <p:nvSpPr>
          <p:cNvPr id="17" name="Slide Number Placeholder 1">
            <a:extLst>
              <a:ext uri="{FF2B5EF4-FFF2-40B4-BE49-F238E27FC236}">
                <a16:creationId xmlns:a16="http://schemas.microsoft.com/office/drawing/2014/main" xmlns=""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dirty="0"/>
          </a:p>
        </p:txBody>
      </p:sp>
    </p:spTree>
    <p:extLst>
      <p:ext uri="{BB962C8B-B14F-4D97-AF65-F5344CB8AC3E}">
        <p14:creationId xmlns:p14="http://schemas.microsoft.com/office/powerpoint/2010/main" val="6423288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Who am I?</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en-GB" altLang="ja-JP" i="1" dirty="0"/>
              <a:t>After some more or less usual questions which are presented as a short quiz on the Game channel, together with </a:t>
            </a:r>
            <a:r>
              <a:rPr lang="en-GB" altLang="ja-JP" i="1" dirty="0" smtClean="0"/>
              <a:t>a small </a:t>
            </a:r>
            <a:r>
              <a:rPr lang="en-GB" altLang="ja-JP" i="1" dirty="0"/>
              <a:t>participation fee payment, prize aspiring persons are getting information that he or she won the prize and that for the claim purpose personal data should be submitted.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Instead of the phone number calling or e-mail sending to the Brand Prize Win Department, procedure is simplified in the way that only a photograph of the front and back of the personal ID card or passport of the prize winner, with him or her holding it, will be enough for the positive identification and claiming of the prize, as long as all personal identification details are clearly seen and that face of the person holding it and picture on the document are the same and clearly recognizable.</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Prizes are expensive, questions are easy, everybody wins, hundreds and thousands are happily sending photographs of them holding personal ID’s without a question.</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10</a:t>
            </a:fld>
            <a:endParaRPr lang="en-GB" dirty="0"/>
          </a:p>
        </p:txBody>
      </p:sp>
    </p:spTree>
    <p:extLst>
      <p:ext uri="{BB962C8B-B14F-4D97-AF65-F5344CB8AC3E}">
        <p14:creationId xmlns:p14="http://schemas.microsoft.com/office/powerpoint/2010/main" val="3753406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Who am I?</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en-GB" altLang="ja-JP" i="1" dirty="0"/>
              <a:t>However, something is not working properly. Happy prize winners although doing everything by the instructions are not being contacted by the Brand Prize Win Department nor they are getting prizes by the regular mail. Days are passing by and questions are rising.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Some of the prize winners are starting to be worried about sharing their personal data and they start to check their bank and other financial accounts. However, it seems that everything is in order: not one cent has been </a:t>
            </a:r>
            <a:r>
              <a:rPr lang="en-GB" altLang="ja-JP" i="1" dirty="0" smtClean="0"/>
              <a:t>stolen </a:t>
            </a:r>
            <a:r>
              <a:rPr lang="en-GB" altLang="ja-JP" i="1" dirty="0"/>
              <a:t>or unrightfully transferred. They start checking other services they are using and all seems fine. Nothing is changed.</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Situation starts to frustrate. Nothing is </a:t>
            </a:r>
            <a:r>
              <a:rPr lang="en-GB" altLang="ja-JP" i="1" dirty="0" smtClean="0"/>
              <a:t>stolen </a:t>
            </a:r>
            <a:r>
              <a:rPr lang="en-GB" altLang="ja-JP" i="1" dirty="0"/>
              <a:t>or taken away and prizes are not delivered. What can be possibly wrong? In order to find that out, prize winners are starting to call the Brands headquarters which are all domestic based and to ask what’s going on?</a:t>
            </a:r>
          </a:p>
          <a:p>
            <a:pPr marL="0" indent="0">
              <a:buNone/>
            </a:pP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11</a:t>
            </a:fld>
            <a:endParaRPr lang="en-GB" dirty="0"/>
          </a:p>
        </p:txBody>
      </p:sp>
    </p:spTree>
    <p:extLst>
      <p:ext uri="{BB962C8B-B14F-4D97-AF65-F5344CB8AC3E}">
        <p14:creationId xmlns:p14="http://schemas.microsoft.com/office/powerpoint/2010/main" val="2635856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Who am I?</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en-GB" altLang="ja-JP" i="1" dirty="0"/>
              <a:t>Customer Relations services of the Brands are taking the calls and they respond immediately to the prize winners: sorry, we are not organizing any prize winning game at the moment. Also, when such game is organized, it’s done in accordance with the respective Country A Law regulating gambling which guarantees protection of the personal data, what means that Brand would never ask for the public display of the personal ID.</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Prize winners are starting to realize that they have been defrauded in some way but it’s not clear how and why. All banking and other accounts are unchanged and nothing is missing. So far, it seems that only personal data has been harvested and nothing more. Still, “prize winners” are angry because they have not got prizes and someone has their personal data, or even worse, photographs of their personal documents. They want answers and medias are starting to pay attention.</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Police starts its preliminary investigation.</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12</a:t>
            </a:fld>
            <a:endParaRPr lang="en-GB" dirty="0"/>
          </a:p>
        </p:txBody>
      </p:sp>
    </p:spTree>
    <p:extLst>
      <p:ext uri="{BB962C8B-B14F-4D97-AF65-F5344CB8AC3E}">
        <p14:creationId xmlns:p14="http://schemas.microsoft.com/office/powerpoint/2010/main" val="3018976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Follow the data</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en-GB" altLang="ja-JP" i="1" dirty="0"/>
              <a:t>Police realizes that now thousands of the citizens of Country A have taken part in some version of the prize winning game. Brands are different, domestic or foreign, but all are based in the Country A in some way. Bank and other financial or property accounts are checked and indeed nothing is missing.</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Social Media Networks are both domestic and international hosted. It seems that there is no rule about it, except that they have to be popular.</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Request has been dispatched to the Networks with certain questions and action demands. Results are starting to be received by the police and first clues are emerging.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Internet Service Providers are now included in the </a:t>
            </a:r>
            <a:r>
              <a:rPr lang="en-GB" altLang="ja-JP" i="1" dirty="0" smtClean="0"/>
              <a:t>investigation and certain </a:t>
            </a:r>
            <a:r>
              <a:rPr lang="en-GB" altLang="ja-JP" i="1" dirty="0"/>
              <a:t>police actions are giving results. First suspects are identified.</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13</a:t>
            </a:fld>
            <a:endParaRPr lang="en-GB" dirty="0"/>
          </a:p>
        </p:txBody>
      </p:sp>
    </p:spTree>
    <p:extLst>
      <p:ext uri="{BB962C8B-B14F-4D97-AF65-F5344CB8AC3E}">
        <p14:creationId xmlns:p14="http://schemas.microsoft.com/office/powerpoint/2010/main" val="18036799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Follow the data</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en-GB" altLang="ja-JP" i="1" dirty="0"/>
              <a:t>Certain procedural measures and orders by the Prosecution and Court are acquired and in motion. Evidence in regular or electronic form are starting to be acquired. Reasonable doubt that crime has been perpetrated is established.</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Evidence and interrogations are showing that group of the people who are not necessarily connected is posting information about prize winning games on either original or false social media channels of the Brands. Access to the original channels is made possible by unlawful acquirement of the logging credentials. If the channels are falsified, copies of the original Brand labelling are used.</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Fraudulently acquired personal data is in fact a commodity. It is sold to persons on the dark-market hosted in Country A who are paying between 15 and 50 Euros per photograph, depending on the quality. Money is transferred sometimes on bank accounts, sometimes in cryptocurrency.</a:t>
            </a:r>
          </a:p>
          <a:p>
            <a:pPr marL="0" indent="0">
              <a:buNone/>
            </a:pP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14</a:t>
            </a:fld>
            <a:endParaRPr lang="en-GB" dirty="0"/>
          </a:p>
        </p:txBody>
      </p:sp>
    </p:spTree>
    <p:extLst>
      <p:ext uri="{BB962C8B-B14F-4D97-AF65-F5344CB8AC3E}">
        <p14:creationId xmlns:p14="http://schemas.microsoft.com/office/powerpoint/2010/main" val="995452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Follow the money</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en-GB" altLang="ja-JP" i="1" dirty="0"/>
              <a:t>Additional information is acquired. Next suspects in the chain are identified and additional measures and actions are undertaken under Prosecution or Court orders.</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Evidentiary actions and measures are giving results. Electronic evidence and interrogation are showing that personal data information bought on dark-market is actually used for opening of the payment accounts with on-line payment company residing in the Country B, which endorse voluntary cooperation. Payment accounts are opened on the name of the person who’s ID card and photograph has been used. Photograph is one of the conditions for opening of the account.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Further investigation is showing that newly opened accounts are within 24/48 hours receiving deposits of 1000 EUR each payed in cryptocurrency. Since hundreds or thousands of accounts are used, it’s starting to be clear that significant money is in the motion. </a:t>
            </a:r>
          </a:p>
          <a:p>
            <a:pPr marL="0" indent="0">
              <a:buNone/>
            </a:pPr>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15</a:t>
            </a:fld>
            <a:endParaRPr lang="en-GB" dirty="0"/>
          </a:p>
        </p:txBody>
      </p:sp>
    </p:spTree>
    <p:extLst>
      <p:ext uri="{BB962C8B-B14F-4D97-AF65-F5344CB8AC3E}">
        <p14:creationId xmlns:p14="http://schemas.microsoft.com/office/powerpoint/2010/main" val="37763938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Follow the money</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92500" lnSpcReduction="10000"/>
          </a:bodyPr>
          <a:lstStyle/>
          <a:p>
            <a:pPr algn="just">
              <a:buFont typeface="Wingdings" panose="05000000000000000000" pitchFamily="2" charset="2"/>
              <a:buChar char="Ø"/>
            </a:pPr>
            <a:r>
              <a:rPr lang="en-GB" altLang="ja-JP" sz="2200" i="1" dirty="0"/>
              <a:t>Further investigation shows that on-line payment accounts in Country B are having connection with Country C accounts with on-line betting company, which does not endorse voluntary cooperation. It seems that the same names and same personal ID’s are used for opening of the on-line betting accounts in the Country C.</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en-GB" altLang="ja-JP" sz="2200" i="1" dirty="0"/>
              <a:t>Additional investigation actions are showing that very soon after the initial down-payment of the 1000 EUR to account in Country B is transferred to the betting account in Country C. Net cash flow is full, meaning that nothing stays in the Country B and all the money is transferred to the Country C.</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en-GB" altLang="ja-JP" sz="2200" i="1" dirty="0"/>
              <a:t>Next set of the investigation actions takes place and results are showing that money is indeed </a:t>
            </a:r>
            <a:r>
              <a:rPr lang="en-GB" altLang="ja-JP" sz="2200" i="1" dirty="0" smtClean="0"/>
              <a:t>paid to </a:t>
            </a:r>
            <a:r>
              <a:rPr lang="en-GB" altLang="ja-JP" sz="2200" i="1" dirty="0"/>
              <a:t>the accounts in Country C but not for long. Within 24 to 48 hours </a:t>
            </a:r>
            <a:r>
              <a:rPr lang="en-GB" altLang="ja-JP" sz="2200" i="1" dirty="0" smtClean="0"/>
              <a:t>money is again </a:t>
            </a:r>
            <a:r>
              <a:rPr lang="en-GB" altLang="ja-JP" sz="2200" i="1" dirty="0"/>
              <a:t>transferred back to the accounts from which initial payment was done. After the transfer, accounts in on-line betting company are closed and deleted permanently.</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16</a:t>
            </a:fld>
            <a:endParaRPr lang="en-GB" dirty="0"/>
          </a:p>
        </p:txBody>
      </p:sp>
    </p:spTree>
    <p:extLst>
      <p:ext uri="{BB962C8B-B14F-4D97-AF65-F5344CB8AC3E}">
        <p14:creationId xmlns:p14="http://schemas.microsoft.com/office/powerpoint/2010/main" val="15172396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Follow th</a:t>
            </a:r>
            <a:r>
              <a:rPr lang="en-GB" sz="3200" dirty="0" smtClean="0">
                <a:latin typeface="Verdana" panose="020B0604030504040204" pitchFamily="34" charset="0"/>
                <a:ea typeface="Verdana" panose="020B0604030504040204" pitchFamily="34" charset="0"/>
              </a:rPr>
              <a:t>e leader</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0000" lnSpcReduction="20000"/>
          </a:bodyPr>
          <a:lstStyle/>
          <a:p>
            <a:pPr algn="just">
              <a:buFont typeface="Wingdings" panose="05000000000000000000" pitchFamily="2" charset="2"/>
              <a:buChar char="Ø"/>
            </a:pPr>
            <a:r>
              <a:rPr lang="en-GB" altLang="ja-JP" i="1" dirty="0"/>
              <a:t>Investigation now turns back to the Country B and accounts with on-line payment company. All of the accounts from which initial payments were done and which were empty now are having again 1000 EUR on them under the names of the ”prize winning” people from Country A.</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Further evidence analysis shows that within </a:t>
            </a:r>
            <a:r>
              <a:rPr lang="en-GB" altLang="ja-JP" i="1" dirty="0" smtClean="0"/>
              <a:t>a short </a:t>
            </a:r>
            <a:r>
              <a:rPr lang="en-GB" altLang="ja-JP" i="1" dirty="0"/>
              <a:t>period of time transactions are made between on-line payment accounts and, this time, banking accounts of the individuals in the Country A. Transfer is full and all 1000 Euros are transferred. After the transfer has been made accounts are closed and deleted on Country B platform. </a:t>
            </a:r>
          </a:p>
          <a:p>
            <a:pPr algn="just">
              <a:buFont typeface="Wingdings" panose="05000000000000000000" pitchFamily="2" charset="2"/>
              <a:buChar char="Ø"/>
            </a:pPr>
            <a:endParaRPr lang="en-GB" altLang="ja-JP" i="1" dirty="0"/>
          </a:p>
          <a:p>
            <a:pPr algn="just">
              <a:buFont typeface="Wingdings" panose="05000000000000000000" pitchFamily="2" charset="2"/>
              <a:buChar char="Ø"/>
            </a:pPr>
            <a:r>
              <a:rPr lang="en-GB" altLang="ja-JP" i="1" dirty="0"/>
              <a:t>Country A Police continues investigation. Additional information and evidence are gathered and they show that there is </a:t>
            </a:r>
            <a:r>
              <a:rPr lang="en-GB" altLang="ja-JP" i="1" dirty="0" smtClean="0"/>
              <a:t>a certain </a:t>
            </a:r>
            <a:r>
              <a:rPr lang="en-GB" altLang="ja-JP" i="1" dirty="0"/>
              <a:t>number of individuals in Country A who are receiving payments from Country B. It seems that some level of the coordination exists amongst them since on the same day they are either visiting banks or using ATM’s for money withdrawal of the almost identical sums.</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17</a:t>
            </a:fld>
            <a:endParaRPr lang="en-GB" dirty="0"/>
          </a:p>
        </p:txBody>
      </p:sp>
    </p:spTree>
    <p:extLst>
      <p:ext uri="{BB962C8B-B14F-4D97-AF65-F5344CB8AC3E}">
        <p14:creationId xmlns:p14="http://schemas.microsoft.com/office/powerpoint/2010/main" val="23334758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Follow th</a:t>
            </a:r>
            <a:r>
              <a:rPr lang="en-GB" sz="3200" dirty="0" smtClean="0">
                <a:latin typeface="Verdana" panose="020B0604030504040204" pitchFamily="34" charset="0"/>
                <a:ea typeface="Verdana" panose="020B0604030504040204" pitchFamily="34" charset="0"/>
              </a:rPr>
              <a:t>e leader</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92500" lnSpcReduction="10000"/>
          </a:bodyPr>
          <a:lstStyle/>
          <a:p>
            <a:pPr algn="just">
              <a:buFont typeface="Wingdings" panose="05000000000000000000" pitchFamily="2" charset="2"/>
              <a:buChar char="Ø"/>
            </a:pPr>
            <a:r>
              <a:rPr lang="en-GB" altLang="ja-JP" sz="2200" i="1" dirty="0"/>
              <a:t>What seems interesting is that on some accounts not all of the money has been withdrawn and that some 5 to 10% is staying. However, communication between individuals is continued in some way since this kind of action ensues until either all of the money is withdrawn or certain percentage stays.</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en-GB" altLang="ja-JP" sz="2200" i="1" dirty="0"/>
              <a:t>Police continues with the investigation. Additional Prosecution and Court orders are acquired and Action Day is set. During field action number of individuals are arrested and electronic and regular evidence are obtained. It seems that not much of the money has been seized. Interrogation records are showing that suspects are using social media and VOIP services to contact a person from Country E, who seems to be the citizen of Country A. </a:t>
            </a:r>
          </a:p>
          <a:p>
            <a:pPr algn="just">
              <a:buFont typeface="Wingdings" panose="05000000000000000000" pitchFamily="2" charset="2"/>
              <a:buChar char="Ø"/>
            </a:pPr>
            <a:endParaRPr lang="en-GB" altLang="ja-JP" sz="2200" i="1" dirty="0"/>
          </a:p>
          <a:p>
            <a:pPr algn="just">
              <a:buFont typeface="Wingdings" panose="05000000000000000000" pitchFamily="2" charset="2"/>
              <a:buChar char="Ø"/>
            </a:pPr>
            <a:r>
              <a:rPr lang="en-GB" altLang="ja-JP" sz="2200" i="1" dirty="0"/>
              <a:t>Some of the messages are showing that suspects are expecting to hand over cash money to that person either when it arrives to Country A or when they travel to Country E which is neighbouring one and 24/7 Network is engaged.</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18</a:t>
            </a:fld>
            <a:endParaRPr lang="en-GB" dirty="0"/>
          </a:p>
        </p:txBody>
      </p:sp>
    </p:spTree>
    <p:extLst>
      <p:ext uri="{BB962C8B-B14F-4D97-AF65-F5344CB8AC3E}">
        <p14:creationId xmlns:p14="http://schemas.microsoft.com/office/powerpoint/2010/main" val="510261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Skills building in Cybercrime</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a16="http://schemas.microsoft.com/office/drawing/2014/main" xmlns=""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19</a:t>
            </a:fld>
            <a:endParaRPr lang="en-GB" dirty="0"/>
          </a:p>
        </p:txBody>
      </p:sp>
      <p:sp>
        <p:nvSpPr>
          <p:cNvPr id="3" name="Rectangle 2"/>
          <p:cNvSpPr/>
          <p:nvPr/>
        </p:nvSpPr>
        <p:spPr>
          <a:xfrm>
            <a:off x="595423" y="3913633"/>
            <a:ext cx="4572000" cy="1323439"/>
          </a:xfrm>
          <a:prstGeom prst="rect">
            <a:avLst/>
          </a:prstGeom>
        </p:spPr>
        <p:txBody>
          <a:bodyPr>
            <a:spAutoFit/>
          </a:bodyPr>
          <a:lstStyle/>
          <a:p>
            <a:r>
              <a:rPr lang="en-US" sz="4000" b="1" dirty="0">
                <a:latin typeface="+mj-lt"/>
              </a:rPr>
              <a:t>Part </a:t>
            </a:r>
            <a:r>
              <a:rPr lang="en-US" sz="4000" b="1" dirty="0" smtClean="0">
                <a:latin typeface="+mj-lt"/>
              </a:rPr>
              <a:t>Three</a:t>
            </a:r>
            <a:r>
              <a:rPr lang="en-US" sz="4000" b="1" dirty="0">
                <a:latin typeface="+mj-lt"/>
              </a:rPr>
              <a:t/>
            </a:r>
            <a:br>
              <a:rPr lang="en-US" sz="4000" b="1" dirty="0">
                <a:latin typeface="+mj-lt"/>
              </a:rPr>
            </a:br>
            <a:r>
              <a:rPr lang="en-US" sz="4000" b="1" dirty="0" smtClean="0">
                <a:latin typeface="+mj-lt"/>
              </a:rPr>
              <a:t>Group Work</a:t>
            </a:r>
            <a:endParaRPr lang="en-US" sz="4000" b="1" dirty="0">
              <a:latin typeface="+mj-lt"/>
            </a:endParaRPr>
          </a:p>
        </p:txBody>
      </p:sp>
    </p:spTree>
    <p:extLst>
      <p:ext uri="{BB962C8B-B14F-4D97-AF65-F5344CB8AC3E}">
        <p14:creationId xmlns:p14="http://schemas.microsoft.com/office/powerpoint/2010/main" val="2320500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solidFill>
                  <a:schemeClr val="bg1"/>
                </a:solidFill>
                <a:latin typeface="Verdana" charset="0"/>
                <a:cs typeface="Verdana" charset="0"/>
              </a:rPr>
              <a:t>Agenda</a:t>
            </a:r>
            <a:endParaRPr lang="en-GB" sz="2000" dirty="0">
              <a:solidFill>
                <a:schemeClr val="bg1"/>
              </a:solidFill>
              <a:latin typeface="Verdana" charset="0"/>
              <a:cs typeface="Verdana" charset="0"/>
            </a:endParaRPr>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
        <p:nvSpPr>
          <p:cNvPr id="7" name="Rectangle 6">
            <a:extLst>
              <a:ext uri="{FF2B5EF4-FFF2-40B4-BE49-F238E27FC236}">
                <a16:creationId xmlns:a16="http://schemas.microsoft.com/office/drawing/2014/main" xmlns="" id="{7FA81925-418B-D44C-9255-2AEBBFBC0ADA}"/>
              </a:ext>
            </a:extLst>
          </p:cNvPr>
          <p:cNvSpPr/>
          <p:nvPr/>
        </p:nvSpPr>
        <p:spPr>
          <a:xfrm>
            <a:off x="336287" y="1781632"/>
            <a:ext cx="3791244" cy="3884140"/>
          </a:xfrm>
          <a:prstGeom prst="rect">
            <a:avLst/>
          </a:prstGeom>
        </p:spPr>
        <p:txBody>
          <a:bodyPr wrap="square">
            <a:spAutoFit/>
          </a:bodyPr>
          <a:lstStyle/>
          <a:p>
            <a:pPr marL="342900" indent="-342900" eaLnBrk="1" hangingPunct="1">
              <a:lnSpc>
                <a:spcPct val="80000"/>
              </a:lnSpc>
              <a:buFont typeface="Wingdings" pitchFamily="2" charset="2"/>
              <a:buChar char="Ø"/>
            </a:pPr>
            <a:r>
              <a:rPr lang="en-GB" sz="2200" b="1" dirty="0"/>
              <a:t>Part One</a:t>
            </a:r>
          </a:p>
          <a:p>
            <a:pPr marL="342900" indent="-342900" eaLnBrk="1" hangingPunct="1">
              <a:lnSpc>
                <a:spcPct val="80000"/>
              </a:lnSpc>
              <a:buFont typeface="Wingdings" pitchFamily="2" charset="2"/>
              <a:buChar char="ü"/>
            </a:pPr>
            <a:r>
              <a:rPr lang="en-GB" sz="2200" i="1" dirty="0"/>
              <a:t>Introduction</a:t>
            </a:r>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en-GB" sz="2200" b="1" dirty="0"/>
              <a:t>Part Two</a:t>
            </a:r>
          </a:p>
          <a:p>
            <a:pPr marL="342900" indent="-342900" eaLnBrk="1" hangingPunct="1">
              <a:lnSpc>
                <a:spcPct val="80000"/>
              </a:lnSpc>
              <a:buFont typeface="Wingdings" pitchFamily="2" charset="2"/>
              <a:buChar char="ü"/>
            </a:pPr>
            <a:r>
              <a:rPr lang="en-GB" sz="2200" i="1" dirty="0"/>
              <a:t>Case Study Synopsis</a:t>
            </a:r>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en-GB" sz="2200" b="1" dirty="0"/>
              <a:t>Part Three</a:t>
            </a:r>
          </a:p>
          <a:p>
            <a:pPr marL="342900" indent="-342900">
              <a:lnSpc>
                <a:spcPct val="80000"/>
              </a:lnSpc>
              <a:buFont typeface="Wingdings" pitchFamily="2" charset="2"/>
              <a:buChar char="ü"/>
            </a:pPr>
            <a:r>
              <a:rPr lang="en-GB" sz="2200" i="1" dirty="0">
                <a:ea typeface="ＭＳ Ｐゴシック" charset="0"/>
                <a:cs typeface="ＭＳ Ｐゴシック" charset="0"/>
              </a:rPr>
              <a:t>Group Work</a:t>
            </a:r>
          </a:p>
          <a:p>
            <a:pPr marL="342900" indent="-342900">
              <a:lnSpc>
                <a:spcPct val="80000"/>
              </a:lnSpc>
              <a:buFont typeface="Wingdings" pitchFamily="2" charset="2"/>
              <a:buChar char="ü"/>
            </a:pPr>
            <a:endParaRPr lang="en-GB" sz="2200" i="1" dirty="0">
              <a:ea typeface="ＭＳ Ｐゴシック" charset="0"/>
            </a:endParaRPr>
          </a:p>
          <a:p>
            <a:pPr marL="342900" indent="-342900" eaLnBrk="1" hangingPunct="1">
              <a:lnSpc>
                <a:spcPct val="80000"/>
              </a:lnSpc>
              <a:buFont typeface="Wingdings" pitchFamily="2" charset="2"/>
              <a:buChar char="Ø"/>
            </a:pPr>
            <a:r>
              <a:rPr lang="en-GB" sz="2200" b="1" dirty="0"/>
              <a:t>Part Four</a:t>
            </a:r>
          </a:p>
          <a:p>
            <a:pPr marL="342900" indent="-342900">
              <a:lnSpc>
                <a:spcPct val="80000"/>
              </a:lnSpc>
              <a:buFont typeface="Wingdings" pitchFamily="2" charset="2"/>
              <a:buChar char="ü"/>
            </a:pPr>
            <a:r>
              <a:rPr lang="en-GB" sz="2200" i="1" dirty="0"/>
              <a:t>Group Report</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Ø"/>
            </a:pPr>
            <a:r>
              <a:rPr lang="en-GB" sz="2200" b="1" dirty="0"/>
              <a:t>Part Five</a:t>
            </a:r>
            <a:endParaRPr lang="en-GB" sz="2200" dirty="0"/>
          </a:p>
          <a:p>
            <a:pPr marL="342900" indent="-342900">
              <a:lnSpc>
                <a:spcPct val="80000"/>
              </a:lnSpc>
              <a:buFont typeface="Wingdings" pitchFamily="2" charset="2"/>
              <a:buChar char="ü"/>
            </a:pPr>
            <a:r>
              <a:rPr lang="en-GB" sz="2200" i="1" dirty="0"/>
              <a:t>Conclusions</a:t>
            </a:r>
          </a:p>
        </p:txBody>
      </p:sp>
      <p:pic>
        <p:nvPicPr>
          <p:cNvPr id="8" name="Picture 7">
            <a:extLst>
              <a:ext uri="{FF2B5EF4-FFF2-40B4-BE49-F238E27FC236}">
                <a16:creationId xmlns:a16="http://schemas.microsoft.com/office/drawing/2014/main" xmlns="" id="{F1C6340C-3120-7B4F-8C6E-D20141E89477}"/>
              </a:ext>
            </a:extLst>
          </p:cNvPr>
          <p:cNvPicPr>
            <a:picLocks noChangeAspect="1"/>
          </p:cNvPicPr>
          <p:nvPr/>
        </p:nvPicPr>
        <p:blipFill>
          <a:blip r:embed="rId3"/>
          <a:stretch>
            <a:fillRect/>
          </a:stretch>
        </p:blipFill>
        <p:spPr>
          <a:xfrm>
            <a:off x="5063857"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Case study</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20</a:t>
            </a:fld>
            <a:endParaRPr lang="en-GB" dirty="0"/>
          </a:p>
        </p:txBody>
      </p:sp>
      <p:sp>
        <p:nvSpPr>
          <p:cNvPr id="8" name="Rectangle 7">
            <a:extLst>
              <a:ext uri="{FF2B5EF4-FFF2-40B4-BE49-F238E27FC236}">
                <a16:creationId xmlns:a16="http://schemas.microsoft.com/office/drawing/2014/main" xmlns="" id="{7FA81925-418B-D44C-9255-2AEBBFBC0ADA}"/>
              </a:ext>
            </a:extLst>
          </p:cNvPr>
          <p:cNvSpPr/>
          <p:nvPr/>
        </p:nvSpPr>
        <p:spPr>
          <a:xfrm>
            <a:off x="255210" y="1260380"/>
            <a:ext cx="4572000" cy="4939814"/>
          </a:xfrm>
          <a:prstGeom prst="rect">
            <a:avLst/>
          </a:prstGeom>
        </p:spPr>
        <p:txBody>
          <a:bodyPr>
            <a:spAutoFit/>
          </a:bodyPr>
          <a:lstStyle/>
          <a:p>
            <a:pPr marL="342900" indent="-342900" algn="just">
              <a:buFont typeface="Wingdings" pitchFamily="2" charset="2"/>
              <a:buChar char="Ø"/>
            </a:pPr>
            <a:r>
              <a:rPr lang="en-GB" sz="2800" b="1" dirty="0">
                <a:solidFill>
                  <a:srgbClr val="FF0000"/>
                </a:solidFill>
              </a:rPr>
              <a:t>Division of the tasks:</a:t>
            </a:r>
          </a:p>
          <a:p>
            <a:pPr marL="342900" indent="-342900" algn="just">
              <a:buFont typeface="Wingdings" pitchFamily="2" charset="2"/>
              <a:buChar char="Ø"/>
            </a:pPr>
            <a:endParaRPr lang="en-GB" sz="2050" b="1" dirty="0"/>
          </a:p>
          <a:p>
            <a:pPr marL="342900" indent="-342900" algn="just">
              <a:buFont typeface="Wingdings" pitchFamily="2" charset="2"/>
              <a:buChar char="Ø"/>
            </a:pPr>
            <a:r>
              <a:rPr lang="en-GB" sz="2050" b="1" dirty="0"/>
              <a:t>Group 1 </a:t>
            </a:r>
            <a:r>
              <a:rPr lang="en-GB" sz="2050" dirty="0"/>
              <a:t>will analyse </a:t>
            </a:r>
            <a:r>
              <a:rPr lang="en-GB" sz="2050" b="1" dirty="0">
                <a:solidFill>
                  <a:srgbClr val="FF0000"/>
                </a:solidFill>
              </a:rPr>
              <a:t>“Who am I?”</a:t>
            </a:r>
            <a:r>
              <a:rPr lang="en-GB" sz="2050" b="1" dirty="0"/>
              <a:t> </a:t>
            </a:r>
            <a:r>
              <a:rPr lang="en-GB" sz="2050" dirty="0"/>
              <a:t>slides</a:t>
            </a:r>
          </a:p>
          <a:p>
            <a:pPr marL="342900" indent="-342900" algn="just">
              <a:buFont typeface="Wingdings" pitchFamily="2" charset="2"/>
              <a:buChar char="Ø"/>
            </a:pPr>
            <a:r>
              <a:rPr lang="en-GB" sz="2050" b="1" dirty="0"/>
              <a:t>Group 2 </a:t>
            </a:r>
            <a:r>
              <a:rPr lang="en-GB" sz="2050" dirty="0"/>
              <a:t>will </a:t>
            </a:r>
            <a:r>
              <a:rPr lang="en-GB" sz="2050" dirty="0" smtClean="0"/>
              <a:t>analyse </a:t>
            </a:r>
            <a:r>
              <a:rPr lang="en-GB" sz="2050" b="1" dirty="0" smtClean="0">
                <a:solidFill>
                  <a:srgbClr val="FF0000"/>
                </a:solidFill>
              </a:rPr>
              <a:t>“Follow </a:t>
            </a:r>
            <a:r>
              <a:rPr lang="en-GB" sz="2050" b="1" dirty="0">
                <a:solidFill>
                  <a:srgbClr val="FF0000"/>
                </a:solidFill>
              </a:rPr>
              <a:t>the Data”</a:t>
            </a:r>
            <a:r>
              <a:rPr lang="en-GB" sz="2050" dirty="0">
                <a:solidFill>
                  <a:srgbClr val="FF0000"/>
                </a:solidFill>
              </a:rPr>
              <a:t> </a:t>
            </a:r>
            <a:r>
              <a:rPr lang="en-GB" sz="2050" dirty="0"/>
              <a:t>slides</a:t>
            </a:r>
          </a:p>
          <a:p>
            <a:pPr marL="342900" indent="-342900" algn="just">
              <a:buFont typeface="Wingdings" pitchFamily="2" charset="2"/>
              <a:buChar char="Ø"/>
            </a:pPr>
            <a:r>
              <a:rPr lang="en-GB" sz="2050" b="1" dirty="0"/>
              <a:t>Group 3 </a:t>
            </a:r>
            <a:r>
              <a:rPr lang="en-GB" sz="2050" dirty="0"/>
              <a:t>will analyse </a:t>
            </a:r>
            <a:r>
              <a:rPr lang="en-GB" sz="2050" b="1" dirty="0">
                <a:solidFill>
                  <a:srgbClr val="FF0000"/>
                </a:solidFill>
              </a:rPr>
              <a:t>“Follow the Money”</a:t>
            </a:r>
            <a:r>
              <a:rPr lang="en-GB" sz="2050" dirty="0">
                <a:solidFill>
                  <a:srgbClr val="FF0000"/>
                </a:solidFill>
              </a:rPr>
              <a:t> </a:t>
            </a:r>
            <a:r>
              <a:rPr lang="en-GB" sz="2050" dirty="0"/>
              <a:t>slides</a:t>
            </a:r>
          </a:p>
          <a:p>
            <a:pPr marL="342900" indent="-342900" algn="just">
              <a:buFont typeface="Wingdings" pitchFamily="2" charset="2"/>
              <a:buChar char="Ø"/>
            </a:pPr>
            <a:r>
              <a:rPr lang="en-GB" sz="2050" b="1" dirty="0"/>
              <a:t>Group 4 </a:t>
            </a:r>
            <a:r>
              <a:rPr lang="en-GB" sz="2050" dirty="0"/>
              <a:t>will analyse </a:t>
            </a:r>
            <a:r>
              <a:rPr lang="en-GB" sz="2050" b="1" dirty="0">
                <a:solidFill>
                  <a:srgbClr val="FF0000"/>
                </a:solidFill>
              </a:rPr>
              <a:t>”Follow the Leader”</a:t>
            </a:r>
            <a:r>
              <a:rPr lang="en-GB" sz="2050" dirty="0">
                <a:solidFill>
                  <a:srgbClr val="FF0000"/>
                </a:solidFill>
              </a:rPr>
              <a:t> </a:t>
            </a:r>
            <a:r>
              <a:rPr lang="en-GB" sz="2050" dirty="0"/>
              <a:t>slides</a:t>
            </a:r>
          </a:p>
          <a:p>
            <a:pPr marL="342900" indent="-342900" algn="just">
              <a:buFont typeface="Wingdings" pitchFamily="2" charset="2"/>
              <a:buChar char="Ø"/>
            </a:pPr>
            <a:r>
              <a:rPr lang="en-GB" sz="2050" dirty="0"/>
              <a:t>40+ minutes for analysis and preparing the report about the case</a:t>
            </a:r>
          </a:p>
          <a:p>
            <a:pPr marL="342900" indent="-342900" algn="just">
              <a:buFont typeface="Wingdings" pitchFamily="2" charset="2"/>
              <a:buChar char="Ø"/>
            </a:pPr>
            <a:r>
              <a:rPr lang="en-GB" sz="2050" dirty="0"/>
              <a:t>10-15 minutes for presenting the group conclusions by the group rapporteur or </a:t>
            </a:r>
            <a:r>
              <a:rPr lang="en-GB" sz="2050" dirty="0" smtClean="0"/>
              <a:t>by the whole </a:t>
            </a:r>
            <a:r>
              <a:rPr lang="en-GB" sz="2050" dirty="0"/>
              <a:t>group</a:t>
            </a:r>
          </a:p>
        </p:txBody>
      </p:sp>
      <p:pic>
        <p:nvPicPr>
          <p:cNvPr id="9" name="Picture 8">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22130946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en-GB" sz="3200" dirty="0" smtClean="0">
                <a:latin typeface="Verdana" panose="020B0604030504040204" pitchFamily="34" charset="0"/>
                <a:ea typeface="Verdana" panose="020B0604030504040204" pitchFamily="34" charset="0"/>
              </a:rPr>
              <a:t>Case </a:t>
            </a:r>
            <a:r>
              <a:rPr lang="en-GB" sz="3200" dirty="0">
                <a:latin typeface="Verdana" panose="020B0604030504040204" pitchFamily="34" charset="0"/>
                <a:ea typeface="Verdana" panose="020B0604030504040204" pitchFamily="34" charset="0"/>
              </a:rPr>
              <a:t>Study</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21</a:t>
            </a:fld>
            <a:endParaRPr lang="en-GB" dirty="0"/>
          </a:p>
        </p:txBody>
      </p:sp>
      <p:sp>
        <p:nvSpPr>
          <p:cNvPr id="7" name="Rectangle 6">
            <a:extLst>
              <a:ext uri="{FF2B5EF4-FFF2-40B4-BE49-F238E27FC236}">
                <a16:creationId xmlns:a16="http://schemas.microsoft.com/office/drawing/2014/main" xmlns="" id="{7FA81925-418B-D44C-9255-2AEBBFBC0ADA}"/>
              </a:ext>
            </a:extLst>
          </p:cNvPr>
          <p:cNvSpPr/>
          <p:nvPr/>
        </p:nvSpPr>
        <p:spPr>
          <a:xfrm>
            <a:off x="297412" y="1309818"/>
            <a:ext cx="5125193" cy="4708981"/>
          </a:xfrm>
          <a:prstGeom prst="rect">
            <a:avLst/>
          </a:prstGeom>
        </p:spPr>
        <p:txBody>
          <a:bodyPr wrap="square">
            <a:spAutoFit/>
          </a:bodyPr>
          <a:lstStyle/>
          <a:p>
            <a:pPr marL="342900" indent="-342900" algn="just">
              <a:buFont typeface="Wingdings" pitchFamily="2" charset="2"/>
              <a:buChar char="Ø"/>
            </a:pPr>
            <a:r>
              <a:rPr lang="en-GB" sz="2800" b="1" dirty="0">
                <a:solidFill>
                  <a:srgbClr val="FF0000"/>
                </a:solidFill>
              </a:rPr>
              <a:t>Main issues</a:t>
            </a:r>
            <a:r>
              <a:rPr lang="en-GB" sz="2800" b="1" dirty="0" smtClean="0">
                <a:solidFill>
                  <a:srgbClr val="FF0000"/>
                </a:solidFill>
              </a:rPr>
              <a:t>:</a:t>
            </a:r>
          </a:p>
          <a:p>
            <a:pPr marL="342900" indent="-342900" algn="just">
              <a:buFont typeface="Wingdings" pitchFamily="2" charset="2"/>
              <a:buChar char="Ø"/>
            </a:pPr>
            <a:endParaRPr lang="en-GB" sz="2050" b="1" dirty="0"/>
          </a:p>
          <a:p>
            <a:pPr marL="342900" indent="-342900">
              <a:buFont typeface="Arial" panose="020B0604020202020204" pitchFamily="34" charset="0"/>
              <a:buChar char="•"/>
            </a:pPr>
            <a:r>
              <a:rPr lang="en-GB" sz="2000" i="1" dirty="0"/>
              <a:t>scheme start and setup</a:t>
            </a:r>
          </a:p>
          <a:p>
            <a:pPr marL="342900" indent="-342900">
              <a:buFont typeface="Arial" panose="020B0604020202020204" pitchFamily="34" charset="0"/>
              <a:buChar char="•"/>
            </a:pPr>
            <a:r>
              <a:rPr lang="en-GB" sz="2000" i="1" dirty="0"/>
              <a:t>electronic evidence</a:t>
            </a:r>
          </a:p>
          <a:p>
            <a:pPr marL="342900" indent="-342900">
              <a:buFont typeface="Arial" panose="020B0604020202020204" pitchFamily="34" charset="0"/>
              <a:buChar char="•"/>
            </a:pPr>
            <a:r>
              <a:rPr lang="en-GB" sz="2000" i="1" dirty="0"/>
              <a:t>public-private cooperation</a:t>
            </a:r>
          </a:p>
          <a:p>
            <a:pPr marL="342900" indent="-342900">
              <a:buFont typeface="Arial" panose="020B0604020202020204" pitchFamily="34" charset="0"/>
              <a:buChar char="•"/>
            </a:pPr>
            <a:r>
              <a:rPr lang="en-GB" sz="2000" i="1" dirty="0"/>
              <a:t>payment and betting companies</a:t>
            </a:r>
          </a:p>
          <a:p>
            <a:pPr marL="342900" indent="-342900">
              <a:buFont typeface="Arial" panose="020B0604020202020204" pitchFamily="34" charset="0"/>
              <a:buChar char="•"/>
            </a:pPr>
            <a:r>
              <a:rPr lang="en-GB" sz="2000" i="1" dirty="0"/>
              <a:t>Internet Service Providers</a:t>
            </a:r>
          </a:p>
          <a:p>
            <a:pPr marL="342900" indent="-342900">
              <a:buFont typeface="Arial" panose="020B0604020202020204" pitchFamily="34" charset="0"/>
              <a:buChar char="•"/>
            </a:pPr>
            <a:r>
              <a:rPr lang="en-GB" sz="2000" i="1" dirty="0"/>
              <a:t>money accounts</a:t>
            </a:r>
          </a:p>
          <a:p>
            <a:pPr marL="342900" indent="-342900">
              <a:buFont typeface="Arial" panose="020B0604020202020204" pitchFamily="34" charset="0"/>
              <a:buChar char="•"/>
            </a:pPr>
            <a:r>
              <a:rPr lang="en-GB" sz="2000" i="1" dirty="0"/>
              <a:t>money flow</a:t>
            </a:r>
          </a:p>
          <a:p>
            <a:pPr marL="342900" indent="-342900">
              <a:buFont typeface="Arial" panose="020B0604020202020204" pitchFamily="34" charset="0"/>
              <a:buChar char="•"/>
            </a:pPr>
            <a:r>
              <a:rPr lang="en-GB" sz="2000" i="1" dirty="0"/>
              <a:t>communication amongst perpetrators</a:t>
            </a:r>
          </a:p>
          <a:p>
            <a:pPr marL="342900" indent="-342900">
              <a:buFont typeface="Arial" panose="020B0604020202020204" pitchFamily="34" charset="0"/>
              <a:buChar char="•"/>
            </a:pPr>
            <a:r>
              <a:rPr lang="en-GB" sz="2000" i="1" dirty="0"/>
              <a:t>legal framework</a:t>
            </a:r>
          </a:p>
          <a:p>
            <a:pPr marL="342900" indent="-342900">
              <a:buFont typeface="Arial" panose="020B0604020202020204" pitchFamily="34" charset="0"/>
              <a:buChar char="•"/>
            </a:pPr>
            <a:r>
              <a:rPr lang="en-GB" sz="2000" i="1" dirty="0"/>
              <a:t>jurisdiction</a:t>
            </a:r>
          </a:p>
          <a:p>
            <a:pPr marL="342900" indent="-342900">
              <a:buFont typeface="Arial" panose="020B0604020202020204" pitchFamily="34" charset="0"/>
              <a:buChar char="•"/>
            </a:pPr>
            <a:r>
              <a:rPr lang="en-GB" sz="2000" i="1" dirty="0"/>
              <a:t>domestic and international cooperation</a:t>
            </a:r>
          </a:p>
          <a:p>
            <a:pPr marL="342900" indent="-342900" algn="just">
              <a:buFont typeface="Wingdings" pitchFamily="2" charset="2"/>
              <a:buChar char="Ø"/>
            </a:pPr>
            <a:endParaRPr lang="en-GB" sz="2050" b="1" dirty="0"/>
          </a:p>
        </p:txBody>
      </p:sp>
      <p:pic>
        <p:nvPicPr>
          <p:cNvPr id="10" name="Picture 9">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518298" y="2877133"/>
            <a:ext cx="3625702" cy="1598043"/>
          </a:xfrm>
          <a:prstGeom prst="rect">
            <a:avLst/>
          </a:prstGeom>
        </p:spPr>
      </p:pic>
    </p:spTree>
    <p:extLst>
      <p:ext uri="{BB962C8B-B14F-4D97-AF65-F5344CB8AC3E}">
        <p14:creationId xmlns:p14="http://schemas.microsoft.com/office/powerpoint/2010/main" val="36025969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en-GB" sz="3200" dirty="0" smtClean="0">
                <a:latin typeface="Verdana" panose="020B0604030504040204" pitchFamily="34" charset="0"/>
                <a:ea typeface="Verdana" panose="020B0604030504040204" pitchFamily="34" charset="0"/>
              </a:rPr>
              <a:t>Case </a:t>
            </a:r>
            <a:r>
              <a:rPr lang="en-GB" sz="3200" dirty="0">
                <a:latin typeface="Verdana" panose="020B0604030504040204" pitchFamily="34" charset="0"/>
                <a:ea typeface="Verdana" panose="020B0604030504040204" pitchFamily="34" charset="0"/>
              </a:rPr>
              <a:t>Study</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22</a:t>
            </a:fld>
            <a:endParaRPr lang="en-GB" dirty="0"/>
          </a:p>
        </p:txBody>
      </p:sp>
      <p:sp>
        <p:nvSpPr>
          <p:cNvPr id="9" name="Rectangle 8">
            <a:extLst>
              <a:ext uri="{FF2B5EF4-FFF2-40B4-BE49-F238E27FC236}">
                <a16:creationId xmlns:a16="http://schemas.microsoft.com/office/drawing/2014/main" xmlns="" id="{7FA81925-418B-D44C-9255-2AEBBFBC0ADA}"/>
              </a:ext>
            </a:extLst>
          </p:cNvPr>
          <p:cNvSpPr/>
          <p:nvPr/>
        </p:nvSpPr>
        <p:spPr>
          <a:xfrm>
            <a:off x="253712" y="1428689"/>
            <a:ext cx="5317748" cy="4308872"/>
          </a:xfrm>
          <a:prstGeom prst="rect">
            <a:avLst/>
          </a:prstGeom>
        </p:spPr>
        <p:txBody>
          <a:bodyPr wrap="square">
            <a:spAutoFit/>
          </a:bodyPr>
          <a:lstStyle/>
          <a:p>
            <a:pPr marL="342900" indent="-342900" algn="just">
              <a:buFont typeface="Wingdings" pitchFamily="2" charset="2"/>
              <a:buChar char="Ø"/>
            </a:pPr>
            <a:r>
              <a:rPr lang="en-GB" sz="2800" b="1" dirty="0">
                <a:solidFill>
                  <a:srgbClr val="FF0000"/>
                </a:solidFill>
              </a:rPr>
              <a:t>Main questions:</a:t>
            </a:r>
          </a:p>
          <a:p>
            <a:pPr marL="342900" indent="-342900" algn="just">
              <a:buFont typeface="Wingdings" pitchFamily="2" charset="2"/>
              <a:buChar char="Ø"/>
            </a:pPr>
            <a:endParaRPr lang="en-GB" sz="2050" b="1" dirty="0"/>
          </a:p>
          <a:p>
            <a:pPr marL="342900" indent="-342900">
              <a:buFont typeface="Arial" panose="020B0604020202020204" pitchFamily="34" charset="0"/>
              <a:buChar char="•"/>
            </a:pPr>
            <a:r>
              <a:rPr lang="en-GB" sz="2000" i="1" dirty="0"/>
              <a:t>What substantive criminal law articles of the Cybercrime Convention can be applied and why?</a:t>
            </a:r>
          </a:p>
          <a:p>
            <a:pPr marL="342900" indent="-342900">
              <a:buFont typeface="Arial" panose="020B0604020202020204" pitchFamily="34" charset="0"/>
              <a:buChar char="•"/>
            </a:pPr>
            <a:r>
              <a:rPr lang="en-GB" sz="2000" i="1" dirty="0"/>
              <a:t>What procedural criminal law articles of the Cybercrime Convention can be applied and why?</a:t>
            </a:r>
          </a:p>
          <a:p>
            <a:pPr marL="342900" indent="-342900">
              <a:buFont typeface="Arial" panose="020B0604020202020204" pitchFamily="34" charset="0"/>
              <a:buChar char="•"/>
            </a:pPr>
            <a:r>
              <a:rPr lang="en-GB" sz="2000" i="1" dirty="0"/>
              <a:t>What international co-operation articles of the Cybercrime Convention can be applied and why?</a:t>
            </a:r>
          </a:p>
          <a:p>
            <a:pPr marL="342900" indent="-342900">
              <a:buFont typeface="Arial" panose="020B0604020202020204" pitchFamily="34" charset="0"/>
              <a:buChar char="•"/>
            </a:pPr>
            <a:r>
              <a:rPr lang="en-GB" sz="2000" i="1" dirty="0"/>
              <a:t>What are the main conclusions of the case?</a:t>
            </a:r>
          </a:p>
          <a:p>
            <a:pPr marL="342900" indent="-342900">
              <a:buFont typeface="Arial" panose="020B0604020202020204" pitchFamily="34" charset="0"/>
              <a:buChar char="•"/>
            </a:pPr>
            <a:r>
              <a:rPr lang="en-GB" sz="2000" i="1" dirty="0"/>
              <a:t>Is it ready to be filed to the Court?</a:t>
            </a:r>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571460" y="2877133"/>
            <a:ext cx="3572540" cy="1598043"/>
          </a:xfrm>
          <a:prstGeom prst="rect">
            <a:avLst/>
          </a:prstGeom>
        </p:spPr>
      </p:pic>
    </p:spTree>
    <p:extLst>
      <p:ext uri="{BB962C8B-B14F-4D97-AF65-F5344CB8AC3E}">
        <p14:creationId xmlns:p14="http://schemas.microsoft.com/office/powerpoint/2010/main" val="40275326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en-GB" sz="3200" dirty="0" smtClean="0">
                <a:latin typeface="Verdana" panose="020B0604030504040204" pitchFamily="34" charset="0"/>
                <a:ea typeface="Verdana" panose="020B0604030504040204" pitchFamily="34" charset="0"/>
              </a:rPr>
              <a:t>Case </a:t>
            </a:r>
            <a:r>
              <a:rPr lang="en-GB" sz="3200" dirty="0">
                <a:latin typeface="Verdana" panose="020B0604030504040204" pitchFamily="34" charset="0"/>
                <a:ea typeface="Verdana" panose="020B0604030504040204" pitchFamily="34" charset="0"/>
              </a:rPr>
              <a:t>Study</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23</a:t>
            </a:fld>
            <a:endParaRPr lang="en-GB" dirty="0"/>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603358" y="2877133"/>
            <a:ext cx="3540642" cy="1598043"/>
          </a:xfrm>
          <a:prstGeom prst="rect">
            <a:avLst/>
          </a:prstGeom>
        </p:spPr>
      </p:pic>
      <p:sp>
        <p:nvSpPr>
          <p:cNvPr id="7" name="Rectangle 6">
            <a:extLst>
              <a:ext uri="{FF2B5EF4-FFF2-40B4-BE49-F238E27FC236}">
                <a16:creationId xmlns:a16="http://schemas.microsoft.com/office/drawing/2014/main" xmlns="" id="{7FA81925-418B-D44C-9255-2AEBBFBC0ADA}"/>
              </a:ext>
            </a:extLst>
          </p:cNvPr>
          <p:cNvSpPr/>
          <p:nvPr/>
        </p:nvSpPr>
        <p:spPr>
          <a:xfrm>
            <a:off x="317508" y="1170300"/>
            <a:ext cx="5285850" cy="5193729"/>
          </a:xfrm>
          <a:prstGeom prst="rect">
            <a:avLst/>
          </a:prstGeom>
        </p:spPr>
        <p:txBody>
          <a:bodyPr wrap="square">
            <a:spAutoFit/>
          </a:bodyPr>
          <a:lstStyle/>
          <a:p>
            <a:pPr marL="342900" indent="-342900" algn="just">
              <a:buFont typeface="Wingdings" pitchFamily="2" charset="2"/>
              <a:buChar char="Ø"/>
            </a:pPr>
            <a:r>
              <a:rPr lang="en-GB" sz="2400" b="1" dirty="0">
                <a:solidFill>
                  <a:srgbClr val="FF0000"/>
                </a:solidFill>
              </a:rPr>
              <a:t>Group 1 specific questions:</a:t>
            </a:r>
          </a:p>
          <a:p>
            <a:pPr marL="342900" indent="-342900" algn="just">
              <a:buFont typeface="Wingdings" pitchFamily="2" charset="2"/>
              <a:buChar char="Ø"/>
            </a:pPr>
            <a:endParaRPr lang="en-GB" sz="2050" b="1" dirty="0"/>
          </a:p>
          <a:p>
            <a:pPr marL="342900" indent="-342900">
              <a:buFont typeface="Arial" panose="020B0604020202020204" pitchFamily="34" charset="0"/>
              <a:buChar char="•"/>
            </a:pPr>
            <a:r>
              <a:rPr lang="en-GB" sz="2000" i="1" dirty="0"/>
              <a:t>how to obtain information/evidence about content and genuineness of the prize-winning game?</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en-GB" sz="2000" i="1" dirty="0"/>
              <a:t>how to obtain information/evidence about administration of the game?</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en-GB" sz="2000" i="1" dirty="0"/>
              <a:t>how to check whether damage has been inflicted </a:t>
            </a:r>
            <a:r>
              <a:rPr lang="en-GB" sz="2000" i="1" dirty="0" smtClean="0"/>
              <a:t>upon the </a:t>
            </a:r>
            <a:r>
              <a:rPr lang="en-GB" sz="2000" i="1" dirty="0"/>
              <a:t>victims or not?</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en-GB" sz="2000" i="1" dirty="0"/>
              <a:t>what can be the possible initial criminal act qualification?</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en-GB" sz="2000" i="1" dirty="0"/>
              <a:t>what should be the next steps?</a:t>
            </a:r>
          </a:p>
        </p:txBody>
      </p:sp>
    </p:spTree>
    <p:extLst>
      <p:ext uri="{BB962C8B-B14F-4D97-AF65-F5344CB8AC3E}">
        <p14:creationId xmlns:p14="http://schemas.microsoft.com/office/powerpoint/2010/main" val="211913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en-GB" sz="3200" dirty="0" smtClean="0">
                <a:latin typeface="Verdana" panose="020B0604030504040204" pitchFamily="34" charset="0"/>
                <a:ea typeface="Verdana" panose="020B0604030504040204" pitchFamily="34" charset="0"/>
              </a:rPr>
              <a:t>Case </a:t>
            </a:r>
            <a:r>
              <a:rPr lang="en-GB" sz="3200" dirty="0">
                <a:latin typeface="Verdana" panose="020B0604030504040204" pitchFamily="34" charset="0"/>
                <a:ea typeface="Verdana" panose="020B0604030504040204" pitchFamily="34" charset="0"/>
              </a:rPr>
              <a:t>Study</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24</a:t>
            </a:fld>
            <a:endParaRPr lang="en-GB" dirty="0"/>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6198780" y="2887766"/>
            <a:ext cx="2945219" cy="1598043"/>
          </a:xfrm>
          <a:prstGeom prst="rect">
            <a:avLst/>
          </a:prstGeom>
        </p:spPr>
      </p:pic>
      <p:sp>
        <p:nvSpPr>
          <p:cNvPr id="8" name="Rectangle 7">
            <a:extLst>
              <a:ext uri="{FF2B5EF4-FFF2-40B4-BE49-F238E27FC236}">
                <a16:creationId xmlns:a16="http://schemas.microsoft.com/office/drawing/2014/main" xmlns="" id="{7FA81925-418B-D44C-9255-2AEBBFBC0ADA}"/>
              </a:ext>
            </a:extLst>
          </p:cNvPr>
          <p:cNvSpPr/>
          <p:nvPr/>
        </p:nvSpPr>
        <p:spPr>
          <a:xfrm>
            <a:off x="130982" y="748769"/>
            <a:ext cx="6163492" cy="5724644"/>
          </a:xfrm>
          <a:prstGeom prst="rect">
            <a:avLst/>
          </a:prstGeom>
        </p:spPr>
        <p:txBody>
          <a:bodyPr wrap="square">
            <a:spAutoFit/>
          </a:bodyPr>
          <a:lstStyle/>
          <a:p>
            <a:pPr marL="342900" indent="-342900" algn="just">
              <a:buFont typeface="Wingdings" pitchFamily="2" charset="2"/>
              <a:buChar char="Ø"/>
            </a:pPr>
            <a:endParaRPr lang="en-GB" sz="2400" b="1" dirty="0" smtClean="0">
              <a:solidFill>
                <a:srgbClr val="FF0000"/>
              </a:solidFill>
            </a:endParaRPr>
          </a:p>
          <a:p>
            <a:pPr marL="342900" indent="-342900" algn="just">
              <a:buFont typeface="Wingdings" pitchFamily="2" charset="2"/>
              <a:buChar char="Ø"/>
            </a:pPr>
            <a:r>
              <a:rPr lang="en-GB" sz="2400" b="1" dirty="0" smtClean="0">
                <a:solidFill>
                  <a:srgbClr val="FF0000"/>
                </a:solidFill>
              </a:rPr>
              <a:t>Group </a:t>
            </a:r>
            <a:r>
              <a:rPr lang="en-GB" sz="2400" b="1" dirty="0">
                <a:solidFill>
                  <a:srgbClr val="FF0000"/>
                </a:solidFill>
              </a:rPr>
              <a:t>2 specific questions:</a:t>
            </a:r>
          </a:p>
          <a:p>
            <a:pPr marL="342900" indent="-342900" algn="just">
              <a:buFont typeface="Wingdings" pitchFamily="2" charset="2"/>
              <a:buChar char="Ø"/>
            </a:pPr>
            <a:endParaRPr lang="en-GB" b="1" dirty="0"/>
          </a:p>
          <a:p>
            <a:pPr marL="342900" indent="-342900">
              <a:buFont typeface="Arial" panose="020B0604020202020204" pitchFamily="34" charset="0"/>
              <a:buChar char="•"/>
            </a:pPr>
            <a:r>
              <a:rPr lang="en-GB" sz="2000" i="1" dirty="0"/>
              <a:t>what kind of </a:t>
            </a:r>
            <a:r>
              <a:rPr lang="en-GB" sz="2000" i="1" dirty="0" smtClean="0"/>
              <a:t>requests </a:t>
            </a:r>
            <a:r>
              <a:rPr lang="en-GB" sz="2000" i="1" dirty="0"/>
              <a:t>should be </a:t>
            </a:r>
            <a:r>
              <a:rPr lang="en-GB" sz="2000" i="1" dirty="0" smtClean="0"/>
              <a:t>sent </a:t>
            </a:r>
            <a:r>
              <a:rPr lang="en-GB" sz="2000" i="1" dirty="0"/>
              <a:t>to the </a:t>
            </a:r>
            <a:r>
              <a:rPr lang="en-GB" sz="2000" i="1" dirty="0" smtClean="0"/>
              <a:t>ISP</a:t>
            </a:r>
            <a:r>
              <a:rPr lang="en-GB" sz="2000" i="1" dirty="0"/>
              <a:t>s</a:t>
            </a:r>
            <a:r>
              <a:rPr lang="en-GB" sz="2000" i="1" dirty="0" smtClean="0"/>
              <a:t>?</a:t>
            </a:r>
            <a:endParaRPr lang="en-GB" sz="2000" i="1" dirty="0"/>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en-GB" sz="2000" i="1" dirty="0"/>
              <a:t>what kind of </a:t>
            </a:r>
            <a:r>
              <a:rPr lang="en-GB" sz="2000" i="1" dirty="0" smtClean="0"/>
              <a:t>electronic </a:t>
            </a:r>
            <a:r>
              <a:rPr lang="en-GB" sz="2000" i="1" dirty="0"/>
              <a:t>evidence is going to be sought?</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en-GB" sz="2000" i="1" dirty="0"/>
              <a:t>how </a:t>
            </a:r>
            <a:r>
              <a:rPr lang="en-GB" sz="2000" i="1" dirty="0"/>
              <a:t>will initial </a:t>
            </a:r>
            <a:r>
              <a:rPr lang="en-GB" sz="2000" i="1" dirty="0"/>
              <a:t>suspects </a:t>
            </a:r>
            <a:r>
              <a:rPr lang="en-GB" sz="2000" i="1" dirty="0" smtClean="0"/>
              <a:t>be </a:t>
            </a:r>
            <a:r>
              <a:rPr lang="en-GB" sz="2000" i="1" dirty="0"/>
              <a:t>identified?</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en-GB" sz="2000" i="1" dirty="0"/>
              <a:t>what additional investigation actions are going to be undertaken?</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en-GB" sz="2000" i="1" dirty="0"/>
              <a:t>logging credentials acquirement?</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en-GB" sz="2000" i="1" dirty="0"/>
              <a:t>how </a:t>
            </a:r>
            <a:r>
              <a:rPr lang="en-GB" sz="2000" i="1" dirty="0"/>
              <a:t>are financial </a:t>
            </a:r>
            <a:r>
              <a:rPr lang="en-GB" sz="2000" i="1" dirty="0"/>
              <a:t>transactions </a:t>
            </a:r>
            <a:r>
              <a:rPr lang="en-GB" sz="2000" i="1" dirty="0" smtClean="0"/>
              <a:t>going </a:t>
            </a:r>
            <a:r>
              <a:rPr lang="en-GB" sz="2000" i="1" dirty="0"/>
              <a:t>to be confirmed?</a:t>
            </a:r>
          </a:p>
          <a:p>
            <a:pPr marL="342900" indent="-342900">
              <a:buFont typeface="Arial" panose="020B0604020202020204" pitchFamily="34" charset="0"/>
              <a:buChar char="•"/>
            </a:pPr>
            <a:endParaRPr lang="en-GB" sz="2000" i="1" dirty="0"/>
          </a:p>
          <a:p>
            <a:pPr marL="342900" indent="-342900">
              <a:buFont typeface="Arial" panose="020B0604020202020204" pitchFamily="34" charset="0"/>
              <a:buChar char="•"/>
            </a:pPr>
            <a:r>
              <a:rPr lang="en-GB" sz="2000" i="1" dirty="0"/>
              <a:t>what should be </a:t>
            </a:r>
            <a:r>
              <a:rPr lang="en-GB" sz="2000" i="1" dirty="0" smtClean="0"/>
              <a:t>an additional </a:t>
            </a:r>
            <a:r>
              <a:rPr lang="en-GB" sz="2000" i="1" dirty="0"/>
              <a:t>criminal act qualification?</a:t>
            </a:r>
          </a:p>
        </p:txBody>
      </p:sp>
    </p:spTree>
    <p:extLst>
      <p:ext uri="{BB962C8B-B14F-4D97-AF65-F5344CB8AC3E}">
        <p14:creationId xmlns:p14="http://schemas.microsoft.com/office/powerpoint/2010/main" val="22825154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en-GB" sz="3200" dirty="0" smtClean="0">
                <a:latin typeface="Verdana" panose="020B0604030504040204" pitchFamily="34" charset="0"/>
                <a:ea typeface="Verdana" panose="020B0604030504040204" pitchFamily="34" charset="0"/>
              </a:rPr>
              <a:t>Case </a:t>
            </a:r>
            <a:r>
              <a:rPr lang="en-GB" sz="3200" dirty="0">
                <a:latin typeface="Verdana" panose="020B0604030504040204" pitchFamily="34" charset="0"/>
                <a:ea typeface="Verdana" panose="020B0604030504040204" pitchFamily="34" charset="0"/>
              </a:rPr>
              <a:t>Study</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25</a:t>
            </a:fld>
            <a:endParaRPr lang="en-GB" dirty="0"/>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879804" y="2887766"/>
            <a:ext cx="3264195" cy="1598043"/>
          </a:xfrm>
          <a:prstGeom prst="rect">
            <a:avLst/>
          </a:prstGeom>
        </p:spPr>
      </p:pic>
      <p:sp>
        <p:nvSpPr>
          <p:cNvPr id="8" name="Rectangle 7">
            <a:extLst>
              <a:ext uri="{FF2B5EF4-FFF2-40B4-BE49-F238E27FC236}">
                <a16:creationId xmlns:a16="http://schemas.microsoft.com/office/drawing/2014/main" xmlns="" id="{7FA81925-418B-D44C-9255-2AEBBFBC0ADA}"/>
              </a:ext>
            </a:extLst>
          </p:cNvPr>
          <p:cNvSpPr/>
          <p:nvPr/>
        </p:nvSpPr>
        <p:spPr>
          <a:xfrm>
            <a:off x="103620" y="937235"/>
            <a:ext cx="6052630" cy="5632311"/>
          </a:xfrm>
          <a:prstGeom prst="rect">
            <a:avLst/>
          </a:prstGeom>
        </p:spPr>
        <p:txBody>
          <a:bodyPr wrap="square">
            <a:spAutoFit/>
          </a:bodyPr>
          <a:lstStyle/>
          <a:p>
            <a:pPr algn="just"/>
            <a:endParaRPr lang="en-GB" b="1" dirty="0"/>
          </a:p>
          <a:p>
            <a:pPr marL="342900" indent="-342900" algn="just">
              <a:buFont typeface="Wingdings" pitchFamily="2" charset="2"/>
              <a:buChar char="Ø"/>
            </a:pPr>
            <a:r>
              <a:rPr lang="en-GB" sz="2400" b="1" dirty="0">
                <a:solidFill>
                  <a:srgbClr val="FF0000"/>
                </a:solidFill>
              </a:rPr>
              <a:t>Group </a:t>
            </a:r>
            <a:r>
              <a:rPr lang="en-GB" sz="2400" b="1" dirty="0" smtClean="0">
                <a:solidFill>
                  <a:srgbClr val="FF0000"/>
                </a:solidFill>
              </a:rPr>
              <a:t>3 </a:t>
            </a:r>
            <a:r>
              <a:rPr lang="en-GB" sz="2400" b="1" dirty="0">
                <a:solidFill>
                  <a:srgbClr val="FF0000"/>
                </a:solidFill>
              </a:rPr>
              <a:t>specific questions:</a:t>
            </a:r>
          </a:p>
          <a:p>
            <a:pPr marL="342900" indent="-342900" algn="just">
              <a:buFont typeface="Wingdings" pitchFamily="2" charset="2"/>
              <a:buChar char="Ø"/>
            </a:pPr>
            <a:endParaRPr lang="en-GB" b="1" dirty="0"/>
          </a:p>
          <a:p>
            <a:pPr marL="342900" lvl="0" indent="-342900" fontAlgn="base">
              <a:spcBef>
                <a:spcPct val="0"/>
              </a:spcBef>
              <a:spcAft>
                <a:spcPct val="0"/>
              </a:spcAft>
              <a:buFont typeface="Arial" panose="020B0604020202020204" pitchFamily="34" charset="0"/>
              <a:buChar char="•"/>
            </a:pPr>
            <a:r>
              <a:rPr lang="en-GB" sz="2000" i="1" dirty="0">
                <a:solidFill>
                  <a:prstClr val="black"/>
                </a:solidFill>
                <a:ea typeface="ＭＳ Ｐゴシック" pitchFamily="34" charset="-128"/>
              </a:rPr>
              <a:t>what kind of </a:t>
            </a:r>
            <a:r>
              <a:rPr lang="en-GB" sz="2000" i="1" dirty="0" smtClean="0">
                <a:solidFill>
                  <a:prstClr val="black"/>
                </a:solidFill>
                <a:ea typeface="ＭＳ Ｐゴシック" pitchFamily="34" charset="-128"/>
              </a:rPr>
              <a:t>electronic </a:t>
            </a:r>
            <a:r>
              <a:rPr lang="en-GB" sz="2000" i="1" dirty="0">
                <a:solidFill>
                  <a:prstClr val="black"/>
                </a:solidFill>
                <a:ea typeface="ＭＳ Ｐゴシック" pitchFamily="34" charset="-128"/>
              </a:rPr>
              <a:t>evidence will show existence of the accounts in Country B?</a:t>
            </a:r>
          </a:p>
          <a:p>
            <a:pPr lvl="0" fontAlgn="base">
              <a:spcBef>
                <a:spcPct val="0"/>
              </a:spcBef>
              <a:spcAft>
                <a:spcPct val="0"/>
              </a:spcAft>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en-GB" sz="2000" i="1" dirty="0">
                <a:solidFill>
                  <a:prstClr val="black"/>
                </a:solidFill>
                <a:ea typeface="ＭＳ Ｐゴシック" pitchFamily="34" charset="-128"/>
              </a:rPr>
              <a:t>is there room for public-private cooperation and how?</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en-GB" sz="2000" i="1" dirty="0">
                <a:solidFill>
                  <a:prstClr val="black"/>
                </a:solidFill>
                <a:ea typeface="ＭＳ Ｐゴシック" pitchFamily="34" charset="-128"/>
              </a:rPr>
              <a:t>what actions will be sought from Country B and how?</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en-GB" sz="2000" i="1" dirty="0">
                <a:solidFill>
                  <a:prstClr val="black"/>
                </a:solidFill>
                <a:ea typeface="ＭＳ Ｐゴシック" pitchFamily="34" charset="-128"/>
              </a:rPr>
              <a:t>what should be done with </a:t>
            </a:r>
            <a:r>
              <a:rPr lang="en-GB" sz="2000" i="1" dirty="0" smtClean="0">
                <a:solidFill>
                  <a:prstClr val="black"/>
                </a:solidFill>
                <a:ea typeface="ＭＳ Ｐゴシック" pitchFamily="34" charset="-128"/>
              </a:rPr>
              <a:t>the information </a:t>
            </a:r>
            <a:r>
              <a:rPr lang="en-GB" sz="2000" i="1" dirty="0">
                <a:solidFill>
                  <a:prstClr val="black"/>
                </a:solidFill>
                <a:ea typeface="ＭＳ Ｐゴシック" pitchFamily="34" charset="-128"/>
              </a:rPr>
              <a:t>about accounts in Country C?</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en-GB" sz="2000" i="1" dirty="0">
                <a:solidFill>
                  <a:prstClr val="black"/>
                </a:solidFill>
                <a:ea typeface="ＭＳ Ｐゴシック" pitchFamily="34" charset="-128"/>
              </a:rPr>
              <a:t>what actions are going be sought from Country C and how?</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en-GB" sz="2000" i="1" dirty="0">
                <a:solidFill>
                  <a:prstClr val="black"/>
                </a:solidFill>
                <a:ea typeface="ＭＳ Ｐゴシック" pitchFamily="34" charset="-128"/>
              </a:rPr>
              <a:t>what actions should be sought from Country A?</a:t>
            </a:r>
            <a:endParaRPr lang="en-GB" sz="2000" i="1" dirty="0">
              <a:solidFill>
                <a:prstClr val="black"/>
              </a:solidFill>
              <a:ea typeface="ＭＳ Ｐゴシック" pitchFamily="34" charset="-128"/>
            </a:endParaRPr>
          </a:p>
        </p:txBody>
      </p:sp>
    </p:spTree>
    <p:extLst>
      <p:ext uri="{BB962C8B-B14F-4D97-AF65-F5344CB8AC3E}">
        <p14:creationId xmlns:p14="http://schemas.microsoft.com/office/powerpoint/2010/main" val="29502406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smtClean="0">
              <a:latin typeface="Verdana" panose="020B0604030504040204" pitchFamily="34" charset="0"/>
              <a:ea typeface="Verdana" panose="020B0604030504040204" pitchFamily="34" charset="0"/>
            </a:endParaRPr>
          </a:p>
          <a:p>
            <a:pPr algn="r"/>
            <a:r>
              <a:rPr lang="en-GB" sz="3200" dirty="0" smtClean="0">
                <a:latin typeface="Verdana" panose="020B0604030504040204" pitchFamily="34" charset="0"/>
                <a:ea typeface="Verdana" panose="020B0604030504040204" pitchFamily="34" charset="0"/>
              </a:rPr>
              <a:t>Case </a:t>
            </a:r>
            <a:r>
              <a:rPr lang="en-GB" sz="3200" dirty="0">
                <a:latin typeface="Verdana" panose="020B0604030504040204" pitchFamily="34" charset="0"/>
                <a:ea typeface="Verdana" panose="020B0604030504040204" pitchFamily="34" charset="0"/>
              </a:rPr>
              <a:t>Study</a:t>
            </a:r>
          </a:p>
          <a:p>
            <a:pPr algn="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xmlns=""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26</a:t>
            </a:fld>
            <a:endParaRPr lang="en-GB" dirty="0"/>
          </a:p>
        </p:txBody>
      </p:sp>
      <p:pic>
        <p:nvPicPr>
          <p:cNvPr id="11" name="Picture 10">
            <a:extLst>
              <a:ext uri="{FF2B5EF4-FFF2-40B4-BE49-F238E27FC236}">
                <a16:creationId xmlns:a16="http://schemas.microsoft.com/office/drawing/2014/main" xmlns="" id="{1039E094-4EB0-B34C-AC8A-850BF9448A2D}"/>
              </a:ext>
            </a:extLst>
          </p:cNvPr>
          <p:cNvPicPr>
            <a:picLocks noChangeAspect="1"/>
          </p:cNvPicPr>
          <p:nvPr/>
        </p:nvPicPr>
        <p:blipFill>
          <a:blip r:embed="rId4"/>
          <a:stretch>
            <a:fillRect/>
          </a:stretch>
        </p:blipFill>
        <p:spPr>
          <a:xfrm>
            <a:off x="5677786" y="2887766"/>
            <a:ext cx="3466214" cy="1598043"/>
          </a:xfrm>
          <a:prstGeom prst="rect">
            <a:avLst/>
          </a:prstGeom>
        </p:spPr>
      </p:pic>
      <p:sp>
        <p:nvSpPr>
          <p:cNvPr id="8" name="Rectangle 7">
            <a:extLst>
              <a:ext uri="{FF2B5EF4-FFF2-40B4-BE49-F238E27FC236}">
                <a16:creationId xmlns:a16="http://schemas.microsoft.com/office/drawing/2014/main" xmlns="" id="{7FA81925-418B-D44C-9255-2AEBBFBC0ADA}"/>
              </a:ext>
            </a:extLst>
          </p:cNvPr>
          <p:cNvSpPr/>
          <p:nvPr/>
        </p:nvSpPr>
        <p:spPr>
          <a:xfrm>
            <a:off x="130982" y="855242"/>
            <a:ext cx="5546804" cy="5663089"/>
          </a:xfrm>
          <a:prstGeom prst="rect">
            <a:avLst/>
          </a:prstGeom>
        </p:spPr>
        <p:txBody>
          <a:bodyPr wrap="square">
            <a:spAutoFit/>
          </a:bodyPr>
          <a:lstStyle/>
          <a:p>
            <a:pPr algn="just"/>
            <a:endParaRPr lang="en-GB" b="1" dirty="0"/>
          </a:p>
          <a:p>
            <a:pPr marL="342900" lvl="0" indent="-342900" algn="just" fontAlgn="base">
              <a:spcBef>
                <a:spcPct val="0"/>
              </a:spcBef>
              <a:spcAft>
                <a:spcPct val="0"/>
              </a:spcAft>
              <a:buFont typeface="Wingdings" pitchFamily="2" charset="2"/>
              <a:buChar char="Ø"/>
            </a:pPr>
            <a:r>
              <a:rPr lang="en-GB" sz="2400" b="1" dirty="0">
                <a:solidFill>
                  <a:srgbClr val="FF0000"/>
                </a:solidFill>
                <a:ea typeface="ＭＳ Ｐゴシック" pitchFamily="34" charset="-128"/>
              </a:rPr>
              <a:t>Group 4 specific questions:</a:t>
            </a:r>
          </a:p>
          <a:p>
            <a:pPr marL="342900" lvl="0" indent="-342900" algn="just" fontAlgn="base">
              <a:spcBef>
                <a:spcPct val="0"/>
              </a:spcBef>
              <a:spcAft>
                <a:spcPct val="0"/>
              </a:spcAft>
              <a:buFont typeface="Wingdings" pitchFamily="2" charset="2"/>
              <a:buChar char="Ø"/>
            </a:pPr>
            <a:endParaRPr lang="en-GB" sz="2000" b="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en-GB" sz="2000" i="1" dirty="0">
                <a:solidFill>
                  <a:prstClr val="black"/>
                </a:solidFill>
                <a:ea typeface="ＭＳ Ｐゴシック" pitchFamily="34" charset="-128"/>
              </a:rPr>
              <a:t>what kind of </a:t>
            </a:r>
            <a:r>
              <a:rPr lang="en-GB" sz="2000" i="1" dirty="0" smtClean="0">
                <a:solidFill>
                  <a:prstClr val="black"/>
                </a:solidFill>
                <a:ea typeface="ＭＳ Ｐゴシック" pitchFamily="34" charset="-128"/>
              </a:rPr>
              <a:t>electronic </a:t>
            </a:r>
            <a:r>
              <a:rPr lang="en-GB" sz="2000" i="1" dirty="0">
                <a:solidFill>
                  <a:prstClr val="black"/>
                </a:solidFill>
                <a:ea typeface="ＭＳ Ｐゴシック" pitchFamily="34" charset="-128"/>
              </a:rPr>
              <a:t>evidence will be now </a:t>
            </a:r>
            <a:r>
              <a:rPr lang="en-GB" sz="2000" i="1" dirty="0" smtClean="0">
                <a:solidFill>
                  <a:prstClr val="black"/>
                </a:solidFill>
                <a:ea typeface="ＭＳ Ｐゴシック" pitchFamily="34" charset="-128"/>
              </a:rPr>
              <a:t>sought from Country </a:t>
            </a:r>
            <a:r>
              <a:rPr lang="en-GB" sz="2000" i="1" dirty="0">
                <a:solidFill>
                  <a:prstClr val="black"/>
                </a:solidFill>
                <a:ea typeface="ＭＳ Ｐゴシック" pitchFamily="34" charset="-128"/>
              </a:rPr>
              <a:t>B?</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en-GB" sz="2000" i="1" dirty="0">
                <a:solidFill>
                  <a:prstClr val="black"/>
                </a:solidFill>
                <a:ea typeface="ＭＳ Ｐゴシック" pitchFamily="34" charset="-128"/>
              </a:rPr>
              <a:t>is there room for public-private cooperation again and how?</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en-GB" sz="2000" i="1" dirty="0">
                <a:solidFill>
                  <a:prstClr val="black"/>
                </a:solidFill>
                <a:ea typeface="ＭＳ Ｐゴシック" pitchFamily="34" charset="-128"/>
              </a:rPr>
              <a:t>what direction </a:t>
            </a:r>
            <a:r>
              <a:rPr lang="en-GB" sz="2000" i="1" dirty="0" smtClean="0">
                <a:solidFill>
                  <a:prstClr val="black"/>
                </a:solidFill>
                <a:ea typeface="ＭＳ Ｐゴシック" pitchFamily="34" charset="-128"/>
              </a:rPr>
              <a:t>will the investigation </a:t>
            </a:r>
            <a:r>
              <a:rPr lang="en-GB" sz="2000" i="1" dirty="0">
                <a:solidFill>
                  <a:prstClr val="black"/>
                </a:solidFill>
                <a:ea typeface="ＭＳ Ｐゴシック" pitchFamily="34" charset="-128"/>
              </a:rPr>
              <a:t>in Country A </a:t>
            </a:r>
            <a:r>
              <a:rPr lang="en-GB" sz="2000" i="1" dirty="0" smtClean="0">
                <a:solidFill>
                  <a:prstClr val="black"/>
                </a:solidFill>
                <a:ea typeface="ＭＳ Ｐゴシック" pitchFamily="34" charset="-128"/>
              </a:rPr>
              <a:t>take </a:t>
            </a:r>
            <a:r>
              <a:rPr lang="en-GB" sz="2000" i="1" dirty="0">
                <a:solidFill>
                  <a:prstClr val="black"/>
                </a:solidFill>
                <a:ea typeface="ＭＳ Ｐゴシック" pitchFamily="34" charset="-128"/>
              </a:rPr>
              <a:t>now?</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en-GB" sz="2000" i="1" dirty="0">
                <a:solidFill>
                  <a:prstClr val="black"/>
                </a:solidFill>
                <a:ea typeface="ＭＳ Ｐゴシック" pitchFamily="34" charset="-128"/>
              </a:rPr>
              <a:t>what actions will be undertaken in Country A and how?</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en-GB" sz="2000" i="1" dirty="0">
                <a:solidFill>
                  <a:prstClr val="black"/>
                </a:solidFill>
                <a:ea typeface="ＭＳ Ｐゴシック" pitchFamily="34" charset="-128"/>
              </a:rPr>
              <a:t>social media and VOIP as </a:t>
            </a:r>
            <a:r>
              <a:rPr lang="en-GB" sz="2000" i="1" dirty="0" smtClean="0">
                <a:solidFill>
                  <a:prstClr val="black"/>
                </a:solidFill>
                <a:ea typeface="ＭＳ Ｐゴシック" pitchFamily="34" charset="-128"/>
              </a:rPr>
              <a:t>evidence</a:t>
            </a:r>
            <a:r>
              <a:rPr lang="en-GB" sz="2000" i="1" dirty="0">
                <a:solidFill>
                  <a:prstClr val="black"/>
                </a:solidFill>
                <a:ea typeface="ＭＳ Ｐゴシック" pitchFamily="34" charset="-128"/>
              </a:rPr>
              <a:t>?</a:t>
            </a:r>
          </a:p>
          <a:p>
            <a:pPr marL="342900" lvl="0" indent="-342900" fontAlgn="base">
              <a:spcBef>
                <a:spcPct val="0"/>
              </a:spcBef>
              <a:spcAft>
                <a:spcPct val="0"/>
              </a:spcAft>
              <a:buFont typeface="Arial" panose="020B0604020202020204" pitchFamily="34" charset="0"/>
              <a:buChar char="•"/>
            </a:pPr>
            <a:endParaRPr lang="en-GB" sz="2000" i="1" dirty="0">
              <a:solidFill>
                <a:prstClr val="black"/>
              </a:solidFill>
              <a:ea typeface="ＭＳ Ｐゴシック" pitchFamily="34" charset="-128"/>
            </a:endParaRPr>
          </a:p>
          <a:p>
            <a:pPr marL="342900" lvl="0" indent="-342900" fontAlgn="base">
              <a:spcBef>
                <a:spcPct val="0"/>
              </a:spcBef>
              <a:spcAft>
                <a:spcPct val="0"/>
              </a:spcAft>
              <a:buFont typeface="Arial" panose="020B0604020202020204" pitchFamily="34" charset="0"/>
              <a:buChar char="•"/>
            </a:pPr>
            <a:r>
              <a:rPr lang="en-GB" sz="2000" i="1" dirty="0">
                <a:solidFill>
                  <a:prstClr val="black"/>
                </a:solidFill>
                <a:ea typeface="ＭＳ Ｐゴシック" pitchFamily="34" charset="-128"/>
              </a:rPr>
              <a:t>what actions should be sought from Country E?</a:t>
            </a:r>
            <a:endParaRPr lang="en-GB" sz="2000" i="1" dirty="0">
              <a:solidFill>
                <a:prstClr val="black"/>
              </a:solidFill>
              <a:ea typeface="ＭＳ Ｐゴシック" pitchFamily="34" charset="-128"/>
            </a:endParaRPr>
          </a:p>
        </p:txBody>
      </p:sp>
    </p:spTree>
    <p:extLst>
      <p:ext uri="{BB962C8B-B14F-4D97-AF65-F5344CB8AC3E}">
        <p14:creationId xmlns:p14="http://schemas.microsoft.com/office/powerpoint/2010/main" val="292275984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sp>
        <p:nvSpPr>
          <p:cNvPr id="4" name="Text Placeholder 3"/>
          <p:cNvSpPr>
            <a:spLocks noGrp="1"/>
          </p:cNvSpPr>
          <p:nvPr>
            <p:ph type="body" sz="quarter" idx="11"/>
          </p:nvPr>
        </p:nvSpPr>
        <p:spPr/>
        <p:txBody>
          <a:bodyPr/>
          <a:lstStyle/>
          <a:p>
            <a:r>
              <a:rPr lang="en-US" dirty="0" smtClean="0">
                <a:latin typeface="Verdana" panose="020B0604030504040204" pitchFamily="34" charset="0"/>
                <a:ea typeface="Verdana" panose="020B0604030504040204" pitchFamily="34" charset="0"/>
              </a:rPr>
              <a:t>Case study</a:t>
            </a:r>
            <a:endParaRPr lang="en-US"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239683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sp>
        <p:nvSpPr>
          <p:cNvPr id="4" name="Text Placeholder 3"/>
          <p:cNvSpPr>
            <a:spLocks noGrp="1"/>
          </p:cNvSpPr>
          <p:nvPr>
            <p:ph type="body" sz="quarter" idx="11"/>
          </p:nvPr>
        </p:nvSpPr>
        <p:spPr/>
        <p:txBody>
          <a:bodyPr/>
          <a:lstStyle/>
          <a:p>
            <a:r>
              <a:rPr lang="en-US" dirty="0" smtClean="0">
                <a:latin typeface="Verdana" panose="020B0604030504040204" pitchFamily="34" charset="0"/>
                <a:ea typeface="Verdana" panose="020B0604030504040204" pitchFamily="34" charset="0"/>
              </a:rPr>
              <a:t>Case study</a:t>
            </a:r>
            <a:endParaRPr lang="en-US" dirty="0">
              <a:latin typeface="Verdana" panose="020B0604030504040204" pitchFamily="34" charset="0"/>
              <a:ea typeface="Verdana" panose="020B0604030504040204" pitchFamily="34" charset="0"/>
            </a:endParaRPr>
          </a:p>
        </p:txBody>
      </p:sp>
      <p:pic>
        <p:nvPicPr>
          <p:cNvPr id="5" name="Picture 4">
            <a:extLst>
              <a:ext uri="{FF2B5EF4-FFF2-40B4-BE49-F238E27FC236}">
                <a16:creationId xmlns:a16="http://schemas.microsoft.com/office/drawing/2014/main" xmlns="" id="{0F1DC6F3-4C07-9848-B296-763385A163DE}"/>
              </a:ext>
            </a:extLst>
          </p:cNvPr>
          <p:cNvPicPr>
            <a:picLocks noChangeAspect="1"/>
          </p:cNvPicPr>
          <p:nvPr/>
        </p:nvPicPr>
        <p:blipFill>
          <a:blip r:embed="rId2"/>
          <a:stretch>
            <a:fillRect/>
          </a:stretch>
        </p:blipFill>
        <p:spPr>
          <a:xfrm>
            <a:off x="2160563" y="2424234"/>
            <a:ext cx="4822874" cy="2009531"/>
          </a:xfrm>
          <a:prstGeom prst="rect">
            <a:avLst/>
          </a:prstGeom>
        </p:spPr>
      </p:pic>
    </p:spTree>
    <p:extLst>
      <p:ext uri="{BB962C8B-B14F-4D97-AF65-F5344CB8AC3E}">
        <p14:creationId xmlns:p14="http://schemas.microsoft.com/office/powerpoint/2010/main" val="31706355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29</a:t>
            </a:fld>
            <a:endParaRPr lang="en-US"/>
          </a:p>
        </p:txBody>
      </p:sp>
      <p:sp>
        <p:nvSpPr>
          <p:cNvPr id="11" name="Text Placeholder 3"/>
          <p:cNvSpPr>
            <a:spLocks noGrp="1"/>
          </p:cNvSpPr>
          <p:nvPr>
            <p:ph type="body" sz="quarter" idx="11"/>
          </p:nvPr>
        </p:nvSpPr>
        <p:spPr>
          <a:xfrm>
            <a:off x="2811463" y="0"/>
            <a:ext cx="6332537" cy="1035050"/>
          </a:xfrm>
        </p:spPr>
        <p:txBody>
          <a:bodyPr/>
          <a:lstStyle/>
          <a:p>
            <a:r>
              <a:rPr lang="en-US" dirty="0" smtClean="0">
                <a:latin typeface="Verdana" panose="020B0604030504040204" pitchFamily="34" charset="0"/>
                <a:ea typeface="Verdana" panose="020B0604030504040204" pitchFamily="34" charset="0"/>
              </a:rPr>
              <a:t>Case study</a:t>
            </a:r>
            <a:endParaRPr lang="en-US" dirty="0">
              <a:latin typeface="Verdana" panose="020B0604030504040204" pitchFamily="34" charset="0"/>
              <a:ea typeface="Verdana" panose="020B0604030504040204" pitchFamily="34" charset="0"/>
            </a:endParaRPr>
          </a:p>
        </p:txBody>
      </p:sp>
      <p:sp>
        <p:nvSpPr>
          <p:cNvPr id="13" name="Rectangle 12"/>
          <p:cNvSpPr/>
          <p:nvPr/>
        </p:nvSpPr>
        <p:spPr>
          <a:xfrm>
            <a:off x="595423" y="3913633"/>
            <a:ext cx="4572000" cy="1323439"/>
          </a:xfrm>
          <a:prstGeom prst="rect">
            <a:avLst/>
          </a:prstGeom>
        </p:spPr>
        <p:txBody>
          <a:bodyPr>
            <a:spAutoFit/>
          </a:bodyPr>
          <a:lstStyle/>
          <a:p>
            <a:r>
              <a:rPr lang="en-US" sz="4000" b="1" dirty="0">
                <a:latin typeface="+mj-lt"/>
              </a:rPr>
              <a:t>Part </a:t>
            </a:r>
            <a:r>
              <a:rPr lang="en-US" sz="4000" b="1" dirty="0" smtClean="0">
                <a:latin typeface="+mj-lt"/>
              </a:rPr>
              <a:t>Four</a:t>
            </a:r>
            <a:r>
              <a:rPr lang="en-US" sz="4000" b="1" dirty="0">
                <a:latin typeface="+mj-lt"/>
              </a:rPr>
              <a:t/>
            </a:r>
            <a:br>
              <a:rPr lang="en-US" sz="4000" b="1" dirty="0">
                <a:latin typeface="+mj-lt"/>
              </a:rPr>
            </a:br>
            <a:r>
              <a:rPr lang="en-US" sz="4000" b="1" dirty="0" smtClean="0">
                <a:latin typeface="+mj-lt"/>
              </a:rPr>
              <a:t>Group Report</a:t>
            </a:r>
            <a:endParaRPr lang="en-US" sz="4000" b="1" dirty="0">
              <a:latin typeface="+mj-lt"/>
            </a:endParaRPr>
          </a:p>
        </p:txBody>
      </p:sp>
    </p:spTree>
    <p:extLst>
      <p:ext uri="{BB962C8B-B14F-4D97-AF65-F5344CB8AC3E}">
        <p14:creationId xmlns:p14="http://schemas.microsoft.com/office/powerpoint/2010/main" val="1146445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Session Objectives</a:t>
            </a:r>
          </a:p>
        </p:txBody>
      </p:sp>
      <p:sp>
        <p:nvSpPr>
          <p:cNvPr id="5" name="Rectangle 4">
            <a:extLst>
              <a:ext uri="{FF2B5EF4-FFF2-40B4-BE49-F238E27FC236}">
                <a16:creationId xmlns:a16="http://schemas.microsoft.com/office/drawing/2014/main" xmlns="" id="{7FA81925-418B-D44C-9255-2AEBBFBC0ADA}"/>
              </a:ext>
            </a:extLst>
          </p:cNvPr>
          <p:cNvSpPr/>
          <p:nvPr/>
        </p:nvSpPr>
        <p:spPr>
          <a:xfrm>
            <a:off x="106706" y="1327587"/>
            <a:ext cx="5842990" cy="3637919"/>
          </a:xfrm>
          <a:prstGeom prst="rect">
            <a:avLst/>
          </a:prstGeom>
        </p:spPr>
        <p:txBody>
          <a:bodyPr wrap="square">
            <a:spAutoFit/>
          </a:bodyPr>
          <a:lstStyle/>
          <a:p>
            <a:pPr marL="342900" indent="-342900">
              <a:lnSpc>
                <a:spcPct val="80000"/>
              </a:lnSpc>
              <a:buFont typeface="Arial" panose="020B0604020202020204" pitchFamily="34" charset="0"/>
              <a:buChar char="•"/>
            </a:pPr>
            <a:endParaRPr lang="en-US" sz="2400" dirty="0" smtClean="0"/>
          </a:p>
          <a:p>
            <a:pPr marL="342900" indent="-342900">
              <a:lnSpc>
                <a:spcPct val="80000"/>
              </a:lnSpc>
              <a:buFont typeface="Arial" panose="020B0604020202020204" pitchFamily="34" charset="0"/>
              <a:buChar char="•"/>
            </a:pPr>
            <a:r>
              <a:rPr lang="en-US" sz="2400" dirty="0" smtClean="0"/>
              <a:t>To </a:t>
            </a:r>
            <a:r>
              <a:rPr lang="en-US" sz="2400" dirty="0" err="1"/>
              <a:t>analyse</a:t>
            </a:r>
            <a:r>
              <a:rPr lang="en-US" sz="2400" dirty="0"/>
              <a:t> case study synopsis in the group work environment</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en-US" sz="2400" dirty="0"/>
              <a:t>To apply knowledge acquired during the Basic Cybercrime Judicial Training in the case study</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en-US" sz="2400" dirty="0"/>
              <a:t>To report about case study conclusions</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en-US" sz="2400" dirty="0"/>
              <a:t>To understand what should be the next steps </a:t>
            </a:r>
            <a:r>
              <a:rPr lang="en-US" sz="2400" dirty="0" smtClean="0"/>
              <a:t>in terms of building skills</a:t>
            </a:r>
            <a:endParaRPr lang="en-US" sz="2400" dirty="0"/>
          </a:p>
        </p:txBody>
      </p:sp>
      <p:pic>
        <p:nvPicPr>
          <p:cNvPr id="7" name="Picture 6">
            <a:extLst>
              <a:ext uri="{FF2B5EF4-FFF2-40B4-BE49-F238E27FC236}">
                <a16:creationId xmlns:a16="http://schemas.microsoft.com/office/drawing/2014/main" xmlns=""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93093" y="2893974"/>
            <a:ext cx="7886700" cy="1500187"/>
          </a:xfrm>
        </p:spPr>
        <p:txBody>
          <a:bodyPr/>
          <a:lstStyle/>
          <a:p>
            <a:pPr lvl="0" algn="ctr" defTabSz="457200" fontAlgn="base">
              <a:lnSpc>
                <a:spcPct val="80000"/>
              </a:lnSpc>
              <a:spcAft>
                <a:spcPct val="0"/>
              </a:spcAft>
            </a:pPr>
            <a:r>
              <a:rPr lang="en-GB" sz="3200" cap="none" dirty="0">
                <a:solidFill>
                  <a:prstClr val="black"/>
                </a:solidFill>
                <a:latin typeface="Arial" pitchFamily="34" charset="0"/>
                <a:ea typeface="ＭＳ Ｐゴシック" pitchFamily="34" charset="-128"/>
                <a:cs typeface="+mn-cs"/>
              </a:rPr>
              <a:t/>
            </a:r>
            <a:br>
              <a:rPr lang="en-GB" sz="3200" cap="none" dirty="0">
                <a:solidFill>
                  <a:prstClr val="black"/>
                </a:solidFill>
                <a:latin typeface="Arial" pitchFamily="34" charset="0"/>
                <a:ea typeface="ＭＳ Ｐゴシック" pitchFamily="34" charset="-128"/>
                <a:cs typeface="+mn-cs"/>
              </a:rPr>
            </a:br>
            <a:endParaRPr lang="en-US" dirty="0"/>
          </a:p>
        </p:txBody>
      </p:sp>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30</a:t>
            </a:fld>
            <a:endParaRPr lang="en-US"/>
          </a:p>
        </p:txBody>
      </p:sp>
      <p:sp>
        <p:nvSpPr>
          <p:cNvPr id="11" name="Text Placeholder 3"/>
          <p:cNvSpPr>
            <a:spLocks noGrp="1"/>
          </p:cNvSpPr>
          <p:nvPr>
            <p:ph type="body" sz="quarter" idx="11"/>
          </p:nvPr>
        </p:nvSpPr>
        <p:spPr>
          <a:xfrm>
            <a:off x="2811463" y="0"/>
            <a:ext cx="6332537" cy="1035050"/>
          </a:xfrm>
        </p:spPr>
        <p:txBody>
          <a:bodyPr/>
          <a:lstStyle/>
          <a:p>
            <a:r>
              <a:rPr lang="en-US" dirty="0" smtClean="0">
                <a:latin typeface="Verdana" panose="020B0604030504040204" pitchFamily="34" charset="0"/>
                <a:ea typeface="Verdana" panose="020B0604030504040204" pitchFamily="34" charset="0"/>
              </a:rPr>
              <a:t>Case study</a:t>
            </a:r>
            <a:endParaRPr lang="en-US" dirty="0">
              <a:latin typeface="Verdana" panose="020B0604030504040204" pitchFamily="34" charset="0"/>
              <a:ea typeface="Verdana" panose="020B0604030504040204" pitchFamily="34" charset="0"/>
            </a:endParaRPr>
          </a:p>
        </p:txBody>
      </p:sp>
      <p:graphicFrame>
        <p:nvGraphicFramePr>
          <p:cNvPr id="5" name="Diagram 4">
            <a:extLst>
              <a:ext uri="{FF2B5EF4-FFF2-40B4-BE49-F238E27FC236}">
                <a16:creationId xmlns:a16="http://schemas.microsoft.com/office/drawing/2014/main" xmlns="" id="{8DC8448A-50C6-47D4-949D-D903CF333351}"/>
              </a:ext>
            </a:extLst>
          </p:cNvPr>
          <p:cNvGraphicFramePr/>
          <p:nvPr>
            <p:extLst>
              <p:ext uri="{D42A27DB-BD31-4B8C-83A1-F6EECF244321}">
                <p14:modId xmlns:p14="http://schemas.microsoft.com/office/powerpoint/2010/main" val="2624858654"/>
              </p:ext>
            </p:extLst>
          </p:nvPr>
        </p:nvGraphicFramePr>
        <p:xfrm>
          <a:off x="1071981" y="1208690"/>
          <a:ext cx="7000037" cy="50449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51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graphicEl>
                                              <a:dgm id="{25FF0AF6-0F9B-4564-8F59-531EF8B4C838}"/>
                                            </p:graphicEl>
                                          </p:spTgt>
                                        </p:tgtEl>
                                        <p:attrNameLst>
                                          <p:attrName>style.visibility</p:attrName>
                                        </p:attrNameLst>
                                      </p:cBhvr>
                                      <p:to>
                                        <p:strVal val="visible"/>
                                      </p:to>
                                    </p:set>
                                    <p:anim calcmode="lin" valueType="num">
                                      <p:cBhvr additive="base">
                                        <p:cTn id="7" dur="500" fill="hold"/>
                                        <p:tgtEl>
                                          <p:spTgt spid="5">
                                            <p:graphicEl>
                                              <a:dgm id="{25FF0AF6-0F9B-4564-8F59-531EF8B4C83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25FF0AF6-0F9B-4564-8F59-531EF8B4C838}"/>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graphicEl>
                                              <a:dgm id="{7E3EBF11-45EA-455A-A4AB-6FD193E2F19E}"/>
                                            </p:graphicEl>
                                          </p:spTgt>
                                        </p:tgtEl>
                                        <p:attrNameLst>
                                          <p:attrName>style.visibility</p:attrName>
                                        </p:attrNameLst>
                                      </p:cBhvr>
                                      <p:to>
                                        <p:strVal val="visible"/>
                                      </p:to>
                                    </p:set>
                                    <p:anim calcmode="lin" valueType="num">
                                      <p:cBhvr additive="base">
                                        <p:cTn id="13" dur="500" fill="hold"/>
                                        <p:tgtEl>
                                          <p:spTgt spid="5">
                                            <p:graphicEl>
                                              <a:dgm id="{7E3EBF11-45EA-455A-A4AB-6FD193E2F19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7E3EBF11-45EA-455A-A4AB-6FD193E2F19E}"/>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5">
                                            <p:graphicEl>
                                              <a:dgm id="{2EB2D00E-EF3D-4380-852E-C53664D906D5}"/>
                                            </p:graphicEl>
                                          </p:spTgt>
                                        </p:tgtEl>
                                        <p:attrNameLst>
                                          <p:attrName>style.visibility</p:attrName>
                                        </p:attrNameLst>
                                      </p:cBhvr>
                                      <p:to>
                                        <p:strVal val="visible"/>
                                      </p:to>
                                    </p:set>
                                    <p:anim calcmode="lin" valueType="num">
                                      <p:cBhvr additive="base">
                                        <p:cTn id="17" dur="500" fill="hold"/>
                                        <p:tgtEl>
                                          <p:spTgt spid="5">
                                            <p:graphicEl>
                                              <a:dgm id="{2EB2D00E-EF3D-4380-852E-C53664D906D5}"/>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2EB2D00E-EF3D-4380-852E-C53664D906D5}"/>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5">
                                            <p:graphicEl>
                                              <a:dgm id="{FC7770C3-5526-458A-BC2A-94CDDCCA40D9}"/>
                                            </p:graphicEl>
                                          </p:spTgt>
                                        </p:tgtEl>
                                        <p:attrNameLst>
                                          <p:attrName>style.visibility</p:attrName>
                                        </p:attrNameLst>
                                      </p:cBhvr>
                                      <p:to>
                                        <p:strVal val="visible"/>
                                      </p:to>
                                    </p:set>
                                    <p:anim calcmode="lin" valueType="num">
                                      <p:cBhvr additive="base">
                                        <p:cTn id="23" dur="500" fill="hold"/>
                                        <p:tgtEl>
                                          <p:spTgt spid="5">
                                            <p:graphicEl>
                                              <a:dgm id="{FC7770C3-5526-458A-BC2A-94CDDCCA40D9}"/>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FC7770C3-5526-458A-BC2A-94CDDCCA40D9}"/>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5">
                                            <p:graphicEl>
                                              <a:dgm id="{4876D40E-5D08-40AA-9799-D741009083C6}"/>
                                            </p:graphicEl>
                                          </p:spTgt>
                                        </p:tgtEl>
                                        <p:attrNameLst>
                                          <p:attrName>style.visibility</p:attrName>
                                        </p:attrNameLst>
                                      </p:cBhvr>
                                      <p:to>
                                        <p:strVal val="visible"/>
                                      </p:to>
                                    </p:set>
                                    <p:anim calcmode="lin" valueType="num">
                                      <p:cBhvr additive="base">
                                        <p:cTn id="27" dur="500" fill="hold"/>
                                        <p:tgtEl>
                                          <p:spTgt spid="5">
                                            <p:graphicEl>
                                              <a:dgm id="{4876D40E-5D08-40AA-9799-D741009083C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4876D40E-5D08-40AA-9799-D741009083C6}"/>
                                            </p:graphic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5">
                                            <p:graphicEl>
                                              <a:dgm id="{71815630-E4B9-4B38-9C0D-BA9E18304406}"/>
                                            </p:graphicEl>
                                          </p:spTgt>
                                        </p:tgtEl>
                                        <p:attrNameLst>
                                          <p:attrName>style.visibility</p:attrName>
                                        </p:attrNameLst>
                                      </p:cBhvr>
                                      <p:to>
                                        <p:strVal val="visible"/>
                                      </p:to>
                                    </p:set>
                                    <p:anim calcmode="lin" valueType="num">
                                      <p:cBhvr additive="base">
                                        <p:cTn id="33" dur="500" fill="hold"/>
                                        <p:tgtEl>
                                          <p:spTgt spid="5">
                                            <p:graphicEl>
                                              <a:dgm id="{71815630-E4B9-4B38-9C0D-BA9E18304406}"/>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graphicEl>
                                              <a:dgm id="{71815630-E4B9-4B38-9C0D-BA9E18304406}"/>
                                            </p:graphicEl>
                                          </p:spTgt>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5">
                                            <p:graphicEl>
                                              <a:dgm id="{3D5F3141-0B64-40AD-8ED1-62F8414D55B7}"/>
                                            </p:graphicEl>
                                          </p:spTgt>
                                        </p:tgtEl>
                                        <p:attrNameLst>
                                          <p:attrName>style.visibility</p:attrName>
                                        </p:attrNameLst>
                                      </p:cBhvr>
                                      <p:to>
                                        <p:strVal val="visible"/>
                                      </p:to>
                                    </p:set>
                                    <p:anim calcmode="lin" valueType="num">
                                      <p:cBhvr additive="base">
                                        <p:cTn id="37" dur="500" fill="hold"/>
                                        <p:tgtEl>
                                          <p:spTgt spid="5">
                                            <p:graphicEl>
                                              <a:dgm id="{3D5F3141-0B64-40AD-8ED1-62F8414D55B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3D5F3141-0B64-40AD-8ED1-62F8414D55B7}"/>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31</a:t>
            </a:fld>
            <a:endParaRPr lang="en-US"/>
          </a:p>
        </p:txBody>
      </p:sp>
      <p:sp>
        <p:nvSpPr>
          <p:cNvPr id="4" name="Text Placeholder 3"/>
          <p:cNvSpPr>
            <a:spLocks noGrp="1"/>
          </p:cNvSpPr>
          <p:nvPr>
            <p:ph type="body" sz="quarter" idx="11"/>
          </p:nvPr>
        </p:nvSpPr>
        <p:spPr/>
        <p:txBody>
          <a:bodyPr/>
          <a:lstStyle/>
          <a:p>
            <a:r>
              <a:rPr lang="en-US" dirty="0" smtClean="0">
                <a:latin typeface="Verdana" panose="020B0604030504040204" pitchFamily="34" charset="0"/>
                <a:ea typeface="Verdana" panose="020B0604030504040204" pitchFamily="34" charset="0"/>
              </a:rPr>
              <a:t>Case study</a:t>
            </a:r>
            <a:endParaRPr lang="en-US"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8853212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9C04F3A-82BD-4011-AADB-1F79FD7DF4BC}" type="slidenum">
              <a:rPr lang="en-GB" smtClean="0"/>
              <a:pPr/>
              <a:t>32</a:t>
            </a:fld>
            <a:endParaRPr lang="en-GB" dirty="0"/>
          </a:p>
        </p:txBody>
      </p:sp>
      <p:sp>
        <p:nvSpPr>
          <p:cNvPr id="6" name="Text Placeholder 5"/>
          <p:cNvSpPr>
            <a:spLocks noGrp="1"/>
          </p:cNvSpPr>
          <p:nvPr>
            <p:ph type="body" sz="quarter" idx="11"/>
          </p:nvPr>
        </p:nvSpPr>
        <p:spPr/>
        <p:txBody>
          <a:bodyPr>
            <a:normAutofit lnSpcReduction="10000"/>
          </a:bodyPr>
          <a:lstStyle/>
          <a:p>
            <a:endParaRPr lang="en-US" dirty="0" smtClean="0"/>
          </a:p>
          <a:p>
            <a:r>
              <a:rPr lang="en-US" dirty="0" smtClean="0">
                <a:latin typeface="Verdana" panose="020B0604030504040204" pitchFamily="34" charset="0"/>
                <a:ea typeface="Verdana" panose="020B0604030504040204" pitchFamily="34" charset="0"/>
              </a:rPr>
              <a:t>Skills </a:t>
            </a:r>
            <a:r>
              <a:rPr lang="en-US" dirty="0">
                <a:latin typeface="Verdana" panose="020B0604030504040204" pitchFamily="34" charset="0"/>
                <a:ea typeface="Verdana" panose="020B0604030504040204" pitchFamily="34" charset="0"/>
              </a:rPr>
              <a:t>building in cybercrime</a:t>
            </a:r>
          </a:p>
          <a:p>
            <a:endParaRPr lang="en-US" dirty="0"/>
          </a:p>
        </p:txBody>
      </p:sp>
      <p:sp>
        <p:nvSpPr>
          <p:cNvPr id="9" name="Rectangle 8"/>
          <p:cNvSpPr/>
          <p:nvPr/>
        </p:nvSpPr>
        <p:spPr>
          <a:xfrm>
            <a:off x="595423" y="3913633"/>
            <a:ext cx="4572000" cy="1323439"/>
          </a:xfrm>
          <a:prstGeom prst="rect">
            <a:avLst/>
          </a:prstGeom>
        </p:spPr>
        <p:txBody>
          <a:bodyPr>
            <a:spAutoFit/>
          </a:bodyPr>
          <a:lstStyle/>
          <a:p>
            <a:r>
              <a:rPr lang="en-US" sz="4000" b="1" dirty="0">
                <a:latin typeface="+mj-lt"/>
              </a:rPr>
              <a:t>Part </a:t>
            </a:r>
            <a:r>
              <a:rPr lang="en-US" sz="4000" b="1" dirty="0" smtClean="0">
                <a:latin typeface="+mj-lt"/>
              </a:rPr>
              <a:t>Five</a:t>
            </a:r>
            <a:r>
              <a:rPr lang="en-US" sz="4000" b="1" dirty="0">
                <a:latin typeface="+mj-lt"/>
              </a:rPr>
              <a:t/>
            </a:r>
            <a:br>
              <a:rPr lang="en-US" sz="4000" b="1" dirty="0">
                <a:latin typeface="+mj-lt"/>
              </a:rPr>
            </a:br>
            <a:r>
              <a:rPr lang="en-US" sz="4000" b="1" dirty="0" smtClean="0">
                <a:latin typeface="+mj-lt"/>
              </a:rPr>
              <a:t>Conclusions</a:t>
            </a:r>
            <a:endParaRPr lang="en-US" sz="4000" b="1" dirty="0">
              <a:latin typeface="+mj-lt"/>
            </a:endParaRPr>
          </a:p>
        </p:txBody>
      </p:sp>
    </p:spTree>
    <p:extLst>
      <p:ext uri="{BB962C8B-B14F-4D97-AF65-F5344CB8AC3E}">
        <p14:creationId xmlns:p14="http://schemas.microsoft.com/office/powerpoint/2010/main" val="789812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9C04F3A-82BD-4011-AADB-1F79FD7DF4BC}" type="slidenum">
              <a:rPr lang="en-GB" smtClean="0"/>
              <a:pPr/>
              <a:t>33</a:t>
            </a:fld>
            <a:endParaRPr lang="en-GB" dirty="0"/>
          </a:p>
        </p:txBody>
      </p:sp>
      <p:sp>
        <p:nvSpPr>
          <p:cNvPr id="5" name="Text Placeholder 4"/>
          <p:cNvSpPr>
            <a:spLocks noGrp="1"/>
          </p:cNvSpPr>
          <p:nvPr>
            <p:ph type="body" sz="quarter" idx="11"/>
          </p:nvPr>
        </p:nvSpPr>
        <p:spPr/>
        <p:txBody>
          <a:bodyPr>
            <a:normAutofit lnSpcReduction="10000"/>
          </a:bodyPr>
          <a:lstStyle/>
          <a:p>
            <a:endParaRPr lang="en-GB" b="1" dirty="0" smtClean="0">
              <a:ea typeface="ＭＳ Ｐゴシック" pitchFamily="34" charset="-128"/>
            </a:endParaRPr>
          </a:p>
          <a:p>
            <a:r>
              <a:rPr lang="en-GB" dirty="0" smtClean="0">
                <a:latin typeface="Verdana" panose="020B0604030504040204" pitchFamily="34" charset="0"/>
                <a:ea typeface="Verdana" panose="020B0604030504040204" pitchFamily="34" charset="0"/>
              </a:rPr>
              <a:t>Session </a:t>
            </a:r>
            <a:r>
              <a:rPr lang="en-GB" dirty="0">
                <a:latin typeface="Verdana" panose="020B0604030504040204" pitchFamily="34" charset="0"/>
                <a:ea typeface="Verdana" panose="020B0604030504040204" pitchFamily="34" charset="0"/>
              </a:rPr>
              <a:t>Objectives</a:t>
            </a:r>
          </a:p>
          <a:p>
            <a:endParaRPr lang="en-US" dirty="0"/>
          </a:p>
        </p:txBody>
      </p:sp>
      <p:sp>
        <p:nvSpPr>
          <p:cNvPr id="6" name="Rectangle 5">
            <a:extLst>
              <a:ext uri="{FF2B5EF4-FFF2-40B4-BE49-F238E27FC236}">
                <a16:creationId xmlns:a16="http://schemas.microsoft.com/office/drawing/2014/main" xmlns="" id="{7FA81925-418B-D44C-9255-2AEBBFBC0ADA}"/>
              </a:ext>
            </a:extLst>
          </p:cNvPr>
          <p:cNvSpPr/>
          <p:nvPr/>
        </p:nvSpPr>
        <p:spPr>
          <a:xfrm>
            <a:off x="253218" y="1781632"/>
            <a:ext cx="4677508" cy="3613297"/>
          </a:xfrm>
          <a:prstGeom prst="rect">
            <a:avLst/>
          </a:prstGeom>
        </p:spPr>
        <p:txBody>
          <a:bodyPr wrap="square">
            <a:spAutoFit/>
          </a:bodyPr>
          <a:lstStyle/>
          <a:p>
            <a:pPr marL="342900" indent="-342900">
              <a:lnSpc>
                <a:spcPct val="80000"/>
              </a:lnSpc>
              <a:buFont typeface="Wingdings" pitchFamily="2" charset="2"/>
              <a:buChar char="ü"/>
            </a:pPr>
            <a:r>
              <a:rPr lang="en-GB" sz="2200" i="1" dirty="0"/>
              <a:t>To analyse case study synopsis in the group work environment</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apply </a:t>
            </a:r>
            <a:r>
              <a:rPr lang="en-GB" sz="2200" i="1" dirty="0" smtClean="0"/>
              <a:t>the knowledge </a:t>
            </a:r>
            <a:r>
              <a:rPr lang="en-GB" sz="2200" i="1" dirty="0"/>
              <a:t>acquired during the Basic Cybercrime Judicial Training in the case study</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report about case study conclusions</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understand what are </a:t>
            </a:r>
            <a:r>
              <a:rPr lang="en-GB" sz="2200" i="1" dirty="0" smtClean="0"/>
              <a:t>the </a:t>
            </a:r>
            <a:r>
              <a:rPr lang="en-GB" sz="2200" i="1" dirty="0" smtClean="0"/>
              <a:t>gaps that still </a:t>
            </a:r>
            <a:r>
              <a:rPr lang="en-GB" sz="2200" i="1" dirty="0" smtClean="0"/>
              <a:t>exist and </a:t>
            </a:r>
            <a:r>
              <a:rPr lang="en-GB" sz="2200" i="1" dirty="0"/>
              <a:t>what should be done about that</a:t>
            </a:r>
          </a:p>
        </p:txBody>
      </p:sp>
      <p:pic>
        <p:nvPicPr>
          <p:cNvPr id="7" name="Picture 6">
            <a:extLst>
              <a:ext uri="{FF2B5EF4-FFF2-40B4-BE49-F238E27FC236}">
                <a16:creationId xmlns:a16="http://schemas.microsoft.com/office/drawing/2014/main" xmlns="" id="{51CBA50E-27D5-5243-9A0C-152F38DBF9E2}"/>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871623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34</a:t>
            </a:fld>
            <a:endParaRPr lang="en-US"/>
          </a:p>
        </p:txBody>
      </p:sp>
      <p:sp>
        <p:nvSpPr>
          <p:cNvPr id="4" name="Text Placeholder 3"/>
          <p:cNvSpPr>
            <a:spLocks noGrp="1"/>
          </p:cNvSpPr>
          <p:nvPr>
            <p:ph type="body" sz="quarter" idx="11"/>
          </p:nvPr>
        </p:nvSpPr>
        <p:spPr/>
        <p:txBody>
          <a:bodyPr/>
          <a:lstStyle/>
          <a:p>
            <a:r>
              <a:rPr lang="en-US" dirty="0">
                <a:latin typeface="Verdana" panose="020B0604030504040204" pitchFamily="34" charset="0"/>
                <a:ea typeface="Verdana" panose="020B0604030504040204" pitchFamily="34" charset="0"/>
              </a:rPr>
              <a:t>Skills building in cybercrime</a:t>
            </a:r>
          </a:p>
        </p:txBody>
      </p:sp>
      <p:pic>
        <p:nvPicPr>
          <p:cNvPr id="3" name="Picture 2">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33389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Skills building in 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69146" y="4115732"/>
            <a:ext cx="8933934" cy="1089529"/>
          </a:xfrm>
          <a:prstGeom prst="rect">
            <a:avLst/>
          </a:prstGeom>
        </p:spPr>
        <p:txBody>
          <a:bodyPr wrap="square">
            <a:spAutoFit/>
          </a:bodyPr>
          <a:lstStyle/>
          <a:p>
            <a:pPr>
              <a:lnSpc>
                <a:spcPct val="80000"/>
              </a:lnSpc>
            </a:pPr>
            <a:r>
              <a:rPr lang="en-GB" sz="4000" b="1" dirty="0">
                <a:latin typeface="+mj-lt"/>
                <a:ea typeface="+mj-ea"/>
                <a:cs typeface="+mj-cs"/>
              </a:rPr>
              <a:t>Part </a:t>
            </a:r>
            <a:r>
              <a:rPr lang="en-GB" sz="4000" b="1" dirty="0" smtClean="0">
                <a:latin typeface="+mj-lt"/>
                <a:ea typeface="+mj-ea"/>
                <a:cs typeface="+mj-cs"/>
              </a:rPr>
              <a:t>One</a:t>
            </a:r>
            <a:r>
              <a:rPr lang="en-GB" sz="4000" b="1" dirty="0">
                <a:latin typeface="+mj-lt"/>
                <a:ea typeface="+mj-ea"/>
                <a:cs typeface="+mj-cs"/>
              </a:rPr>
              <a:t/>
            </a:r>
            <a:br>
              <a:rPr lang="en-GB" sz="4000" b="1" dirty="0">
                <a:latin typeface="+mj-lt"/>
                <a:ea typeface="+mj-ea"/>
                <a:cs typeface="+mj-cs"/>
              </a:rPr>
            </a:br>
            <a:r>
              <a:rPr lang="en-GB" sz="4000" b="1" dirty="0">
                <a:latin typeface="+mj-lt"/>
                <a:ea typeface="+mj-ea"/>
                <a:cs typeface="+mj-cs"/>
              </a:rPr>
              <a:t>Introduction</a:t>
            </a:r>
          </a:p>
        </p:txBody>
      </p:sp>
    </p:spTree>
    <p:extLst>
      <p:ext uri="{BB962C8B-B14F-4D97-AF65-F5344CB8AC3E}">
        <p14:creationId xmlns:p14="http://schemas.microsoft.com/office/powerpoint/2010/main" val="2745530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87296" y="95343"/>
            <a:ext cx="715670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Introduction</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a16="http://schemas.microsoft.com/office/drawing/2014/main" xmlns="" id="{1E04AAF5-6949-481F-9B8D-6413519025D3}"/>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5</a:t>
            </a:fld>
            <a:endParaRPr lang="en-GB" dirty="0"/>
          </a:p>
        </p:txBody>
      </p:sp>
      <p:sp>
        <p:nvSpPr>
          <p:cNvPr id="7" name="Rectangle 6">
            <a:extLst>
              <a:ext uri="{FF2B5EF4-FFF2-40B4-BE49-F238E27FC236}">
                <a16:creationId xmlns:a16="http://schemas.microsoft.com/office/drawing/2014/main" xmlns="" id="{7FA81925-418B-D44C-9255-2AEBBFBC0ADA}"/>
              </a:ext>
            </a:extLst>
          </p:cNvPr>
          <p:cNvSpPr/>
          <p:nvPr/>
        </p:nvSpPr>
        <p:spPr>
          <a:xfrm>
            <a:off x="110912" y="1419447"/>
            <a:ext cx="4572000" cy="4832092"/>
          </a:xfrm>
          <a:prstGeom prst="rect">
            <a:avLst/>
          </a:prstGeom>
        </p:spPr>
        <p:txBody>
          <a:bodyPr>
            <a:spAutoFit/>
          </a:bodyPr>
          <a:lstStyle/>
          <a:p>
            <a:pPr marL="342900" indent="-342900">
              <a:buFont typeface="Wingdings" pitchFamily="2" charset="2"/>
              <a:buChar char="Ø"/>
            </a:pPr>
            <a:r>
              <a:rPr lang="en-GB" sz="2200" b="1" dirty="0"/>
              <a:t>So far we have been </a:t>
            </a:r>
            <a:r>
              <a:rPr lang="en-GB" sz="2200" b="1" dirty="0" smtClean="0"/>
              <a:t>       introduced </a:t>
            </a:r>
            <a:r>
              <a:rPr lang="en-GB" sz="2200" b="1" dirty="0"/>
              <a:t>to:</a:t>
            </a:r>
          </a:p>
          <a:p>
            <a:pPr marL="342900" indent="-342900">
              <a:buFont typeface="Wingdings" pitchFamily="2" charset="2"/>
              <a:buChar char="ü"/>
            </a:pPr>
            <a:r>
              <a:rPr lang="en-GB" sz="2200" i="1" dirty="0"/>
              <a:t>Internet basics</a:t>
            </a:r>
          </a:p>
          <a:p>
            <a:pPr marL="342900" indent="-342900">
              <a:buFont typeface="Wingdings" pitchFamily="2" charset="2"/>
              <a:buChar char="ü"/>
            </a:pPr>
            <a:r>
              <a:rPr lang="en-GB" sz="2200" i="1" dirty="0"/>
              <a:t>Cybercrime basics</a:t>
            </a:r>
          </a:p>
          <a:p>
            <a:pPr marL="342900" indent="-342900">
              <a:buFont typeface="Wingdings" pitchFamily="2" charset="2"/>
              <a:buChar char="ü"/>
            </a:pPr>
            <a:r>
              <a:rPr lang="en-GB" sz="2200" i="1" dirty="0"/>
              <a:t>Electronic evidence basics</a:t>
            </a:r>
          </a:p>
          <a:p>
            <a:endParaRPr lang="en-GB" sz="2200" b="1" dirty="0"/>
          </a:p>
          <a:p>
            <a:pPr marL="342900" indent="-342900">
              <a:buFont typeface="Wingdings" pitchFamily="2" charset="2"/>
              <a:buChar char="Ø"/>
            </a:pPr>
            <a:r>
              <a:rPr lang="en-GB" sz="2200" b="1" dirty="0"/>
              <a:t>We learned about cybercrime:</a:t>
            </a:r>
          </a:p>
          <a:p>
            <a:pPr marL="342900" indent="-342900">
              <a:buFont typeface="Wingdings" pitchFamily="2" charset="2"/>
              <a:buChar char="ü"/>
            </a:pPr>
            <a:r>
              <a:rPr lang="en-GB" sz="2200" i="1" dirty="0"/>
              <a:t>Substantive law</a:t>
            </a:r>
          </a:p>
          <a:p>
            <a:pPr marL="342900" indent="-342900">
              <a:buFont typeface="Wingdings" pitchFamily="2" charset="2"/>
              <a:buChar char="ü"/>
            </a:pPr>
            <a:r>
              <a:rPr lang="en-GB" sz="2200" i="1" dirty="0"/>
              <a:t>Procedural law</a:t>
            </a:r>
          </a:p>
          <a:p>
            <a:pPr marL="342900" indent="-342900">
              <a:buFont typeface="Wingdings" pitchFamily="2" charset="2"/>
              <a:buChar char="ü"/>
            </a:pPr>
            <a:r>
              <a:rPr lang="en-GB" sz="2200" i="1" dirty="0"/>
              <a:t>MLA law and practice basics</a:t>
            </a:r>
          </a:p>
          <a:p>
            <a:pPr marL="342900" indent="-342900">
              <a:buFont typeface="Wingdings" pitchFamily="2" charset="2"/>
              <a:buChar char="ü"/>
            </a:pPr>
            <a:endParaRPr lang="en-GB" sz="2200" i="1" dirty="0"/>
          </a:p>
          <a:p>
            <a:pPr marL="342900" indent="-342900">
              <a:buFont typeface="Wingdings" pitchFamily="2" charset="2"/>
              <a:buChar char="Ø"/>
            </a:pPr>
            <a:r>
              <a:rPr lang="en-GB" sz="2200" b="1" dirty="0"/>
              <a:t>We understood the</a:t>
            </a:r>
            <a:r>
              <a:rPr lang="en-GB" sz="2200" dirty="0"/>
              <a:t>:</a:t>
            </a:r>
          </a:p>
          <a:p>
            <a:pPr marL="342900" indent="-342900">
              <a:buFont typeface="Wingdings" pitchFamily="2" charset="2"/>
              <a:buChar char="Ø"/>
            </a:pPr>
            <a:r>
              <a:rPr lang="en-GB" sz="2200" i="1" dirty="0"/>
              <a:t>Cybercrime investigation principles</a:t>
            </a:r>
          </a:p>
          <a:p>
            <a:pPr marL="342900" indent="-342900">
              <a:buFont typeface="Wingdings" pitchFamily="2" charset="2"/>
              <a:buChar char="Ø"/>
            </a:pPr>
            <a:r>
              <a:rPr lang="en-GB" sz="2200" i="1" dirty="0"/>
              <a:t>Domestic law possibilities</a:t>
            </a:r>
          </a:p>
        </p:txBody>
      </p:sp>
      <p:pic>
        <p:nvPicPr>
          <p:cNvPr id="9" name="Picture 8">
            <a:extLst>
              <a:ext uri="{FF2B5EF4-FFF2-40B4-BE49-F238E27FC236}">
                <a16:creationId xmlns:a16="http://schemas.microsoft.com/office/drawing/2014/main" xmlns="" id="{0335DF00-542D-424E-9B11-3FE1D686EC66}"/>
              </a:ext>
            </a:extLst>
          </p:cNvPr>
          <p:cNvPicPr>
            <a:picLocks noChangeAspect="1"/>
          </p:cNvPicPr>
          <p:nvPr/>
        </p:nvPicPr>
        <p:blipFill>
          <a:blip r:embed="rId3"/>
          <a:stretch>
            <a:fillRect/>
          </a:stretch>
        </p:blipFill>
        <p:spPr>
          <a:xfrm>
            <a:off x="4820783" y="2725995"/>
            <a:ext cx="4165070" cy="1900071"/>
          </a:xfrm>
          <a:prstGeom prst="rect">
            <a:avLst/>
          </a:prstGeom>
        </p:spPr>
      </p:pic>
    </p:spTree>
    <p:extLst>
      <p:ext uri="{BB962C8B-B14F-4D97-AF65-F5344CB8AC3E}">
        <p14:creationId xmlns:p14="http://schemas.microsoft.com/office/powerpoint/2010/main" val="406692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33728" y="25932"/>
            <a:ext cx="751027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Cybercrime Authorities</a:t>
            </a:r>
          </a:p>
        </p:txBody>
      </p:sp>
      <p:sp>
        <p:nvSpPr>
          <p:cNvPr id="12" name="Slide Number Placeholder 1">
            <a:extLst>
              <a:ext uri="{FF2B5EF4-FFF2-40B4-BE49-F238E27FC236}">
                <a16:creationId xmlns:a16="http://schemas.microsoft.com/office/drawing/2014/main" xmlns="" id="{AAAF0C46-B4B2-49D7-9529-AD237A6BD290}"/>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6</a:t>
            </a:fld>
            <a:endParaRPr lang="en-GB" dirty="0"/>
          </a:p>
        </p:txBody>
      </p:sp>
      <p:sp>
        <p:nvSpPr>
          <p:cNvPr id="7" name="Rectangle 6">
            <a:extLst>
              <a:ext uri="{FF2B5EF4-FFF2-40B4-BE49-F238E27FC236}">
                <a16:creationId xmlns:a16="http://schemas.microsoft.com/office/drawing/2014/main" xmlns="" id="{7FA81925-418B-D44C-9255-2AEBBFBC0ADA}"/>
              </a:ext>
            </a:extLst>
          </p:cNvPr>
          <p:cNvSpPr/>
          <p:nvPr/>
        </p:nvSpPr>
        <p:spPr>
          <a:xfrm>
            <a:off x="176500" y="1559558"/>
            <a:ext cx="4572000" cy="4508927"/>
          </a:xfrm>
          <a:prstGeom prst="rect">
            <a:avLst/>
          </a:prstGeom>
        </p:spPr>
        <p:txBody>
          <a:bodyPr>
            <a:spAutoFit/>
          </a:bodyPr>
          <a:lstStyle/>
          <a:p>
            <a:pPr algn="just"/>
            <a:r>
              <a:rPr lang="en-GB" sz="2050" dirty="0">
                <a:solidFill>
                  <a:srgbClr val="FF0000"/>
                </a:solidFill>
              </a:rPr>
              <a:t>Now we are going to implement all that wonderful new knowledge</a:t>
            </a:r>
            <a:r>
              <a:rPr lang="en-GB" sz="2050" dirty="0" smtClean="0">
                <a:solidFill>
                  <a:srgbClr val="FF0000"/>
                </a:solidFill>
              </a:rPr>
              <a:t>!</a:t>
            </a:r>
          </a:p>
          <a:p>
            <a:pPr algn="just"/>
            <a:endParaRPr lang="en-GB" sz="2050" dirty="0">
              <a:solidFill>
                <a:srgbClr val="FF0000"/>
              </a:solidFill>
            </a:endParaRPr>
          </a:p>
          <a:p>
            <a:pPr marL="342900" indent="-342900" algn="just">
              <a:buFont typeface="Wingdings" pitchFamily="2" charset="2"/>
              <a:buChar char="Ø"/>
            </a:pPr>
            <a:r>
              <a:rPr lang="en-GB" sz="2050" dirty="0"/>
              <a:t>We need to divide ourselves into working groups of 4 to 5 delegates</a:t>
            </a:r>
          </a:p>
          <a:p>
            <a:pPr marL="342900" indent="-342900" algn="just">
              <a:buFont typeface="Wingdings" pitchFamily="2" charset="2"/>
              <a:buChar char="Ø"/>
            </a:pPr>
            <a:r>
              <a:rPr lang="en-GB" sz="2050" dirty="0"/>
              <a:t>Delegates should join their groups</a:t>
            </a:r>
          </a:p>
          <a:p>
            <a:pPr marL="342900" indent="-342900" algn="just">
              <a:buFont typeface="Wingdings" pitchFamily="2" charset="2"/>
              <a:buChar char="Ø"/>
            </a:pPr>
            <a:r>
              <a:rPr lang="en-GB" sz="2050" dirty="0"/>
              <a:t>Case study as a whole or in parts will be delivered to each group</a:t>
            </a:r>
          </a:p>
          <a:p>
            <a:pPr marL="342900" indent="-342900" algn="just">
              <a:buFont typeface="Wingdings" pitchFamily="2" charset="2"/>
              <a:buChar char="Ø"/>
            </a:pPr>
            <a:r>
              <a:rPr lang="en-GB" sz="2050" dirty="0" smtClean="0"/>
              <a:t>40+ minutes </a:t>
            </a:r>
            <a:r>
              <a:rPr lang="en-GB" sz="2050" dirty="0"/>
              <a:t>for analysis and </a:t>
            </a:r>
            <a:r>
              <a:rPr lang="en-GB" sz="2050" dirty="0" smtClean="0"/>
              <a:t>preparation of the </a:t>
            </a:r>
            <a:r>
              <a:rPr lang="en-GB" sz="2050" dirty="0"/>
              <a:t>report about the case</a:t>
            </a:r>
          </a:p>
          <a:p>
            <a:pPr marL="342900" indent="-342900" algn="just">
              <a:buFont typeface="Wingdings" pitchFamily="2" charset="2"/>
              <a:buChar char="Ø"/>
            </a:pPr>
            <a:r>
              <a:rPr lang="en-GB" sz="2050" dirty="0"/>
              <a:t>10-15 minutes for presenting the group conclusions by the group rapporteur </a:t>
            </a:r>
            <a:r>
              <a:rPr lang="en-GB" sz="2050" dirty="0" smtClean="0"/>
              <a:t>or by the </a:t>
            </a:r>
            <a:r>
              <a:rPr lang="en-GB" sz="2050" dirty="0"/>
              <a:t>whole group</a:t>
            </a:r>
          </a:p>
        </p:txBody>
      </p:sp>
      <p:pic>
        <p:nvPicPr>
          <p:cNvPr id="8" name="Picture 7">
            <a:extLst>
              <a:ext uri="{FF2B5EF4-FFF2-40B4-BE49-F238E27FC236}">
                <a16:creationId xmlns:a16="http://schemas.microsoft.com/office/drawing/2014/main" xmlns="" id="{1039E094-4EB0-B34C-AC8A-850BF9448A2D}"/>
              </a:ext>
            </a:extLst>
          </p:cNvPr>
          <p:cNvPicPr>
            <a:picLocks noChangeAspect="1"/>
          </p:cNvPicPr>
          <p:nvPr/>
        </p:nvPicPr>
        <p:blipFill>
          <a:blip r:embed="rId3"/>
          <a:stretch>
            <a:fillRect/>
          </a:stretch>
        </p:blipFill>
        <p:spPr>
          <a:xfrm>
            <a:off x="5182654" y="2877133"/>
            <a:ext cx="3738062" cy="1598043"/>
          </a:xfrm>
          <a:prstGeom prst="rect">
            <a:avLst/>
          </a:prstGeom>
        </p:spPr>
      </p:pic>
    </p:spTree>
    <p:extLst>
      <p:ext uri="{BB962C8B-B14F-4D97-AF65-F5344CB8AC3E}">
        <p14:creationId xmlns:p14="http://schemas.microsoft.com/office/powerpoint/2010/main" val="2611132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04416" y="79626"/>
            <a:ext cx="733958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Introduction</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a16="http://schemas.microsoft.com/office/drawing/2014/main" xmlns="" id="{E49A8BC6-ED03-446D-B47E-70B3DC2694C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7</a:t>
            </a:fld>
            <a:endParaRPr lang="en-GB" dirty="0"/>
          </a:p>
        </p:txBody>
      </p:sp>
      <p:pic>
        <p:nvPicPr>
          <p:cNvPr id="7" name="Picture 6">
            <a:extLst>
              <a:ext uri="{FF2B5EF4-FFF2-40B4-BE49-F238E27FC236}">
                <a16:creationId xmlns:a16="http://schemas.microsoft.com/office/drawing/2014/main" xmlns="" id="{9BD740DA-813B-CE40-8F0D-DCE7A7E8F321}"/>
              </a:ext>
            </a:extLst>
          </p:cNvPr>
          <p:cNvPicPr>
            <a:picLocks noChangeAspect="1"/>
          </p:cNvPicPr>
          <p:nvPr/>
        </p:nvPicPr>
        <p:blipFill>
          <a:blip r:embed="rId3"/>
          <a:stretch>
            <a:fillRect/>
          </a:stretch>
        </p:blipFill>
        <p:spPr>
          <a:xfrm>
            <a:off x="1325960" y="1968698"/>
            <a:ext cx="6492079" cy="3414665"/>
          </a:xfrm>
          <a:prstGeom prst="rect">
            <a:avLst/>
          </a:prstGeom>
        </p:spPr>
      </p:pic>
    </p:spTree>
    <p:extLst>
      <p:ext uri="{BB962C8B-B14F-4D97-AF65-F5344CB8AC3E}">
        <p14:creationId xmlns:p14="http://schemas.microsoft.com/office/powerpoint/2010/main" val="2316026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Skills building in Cybercrime</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a16="http://schemas.microsoft.com/office/drawing/2014/main" xmlns=""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8</a:t>
            </a:fld>
            <a:endParaRPr lang="en-GB" dirty="0"/>
          </a:p>
        </p:txBody>
      </p:sp>
      <p:sp>
        <p:nvSpPr>
          <p:cNvPr id="3" name="Rectangle 2"/>
          <p:cNvSpPr/>
          <p:nvPr/>
        </p:nvSpPr>
        <p:spPr>
          <a:xfrm>
            <a:off x="595423" y="3913633"/>
            <a:ext cx="4572000" cy="1323439"/>
          </a:xfrm>
          <a:prstGeom prst="rect">
            <a:avLst/>
          </a:prstGeom>
        </p:spPr>
        <p:txBody>
          <a:bodyPr>
            <a:spAutoFit/>
          </a:bodyPr>
          <a:lstStyle/>
          <a:p>
            <a:r>
              <a:rPr lang="en-US" sz="4000" b="1" dirty="0">
                <a:latin typeface="+mj-lt"/>
              </a:rPr>
              <a:t>Part </a:t>
            </a:r>
            <a:r>
              <a:rPr lang="en-US" sz="4000" b="1" dirty="0" smtClean="0">
                <a:latin typeface="+mj-lt"/>
              </a:rPr>
              <a:t>Two</a:t>
            </a:r>
            <a:r>
              <a:rPr lang="en-US" sz="4000" b="1" dirty="0">
                <a:latin typeface="+mj-lt"/>
              </a:rPr>
              <a:t/>
            </a:r>
            <a:br>
              <a:rPr lang="en-US" sz="4000" b="1" dirty="0">
                <a:latin typeface="+mj-lt"/>
              </a:rPr>
            </a:br>
            <a:r>
              <a:rPr lang="en-US" sz="4000" b="1" dirty="0">
                <a:latin typeface="+mj-lt"/>
              </a:rPr>
              <a:t>Case Study</a:t>
            </a:r>
          </a:p>
        </p:txBody>
      </p:sp>
    </p:spTree>
    <p:extLst>
      <p:ext uri="{BB962C8B-B14F-4D97-AF65-F5344CB8AC3E}">
        <p14:creationId xmlns:p14="http://schemas.microsoft.com/office/powerpoint/2010/main" val="1744978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xmlns=""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smtClean="0">
                <a:latin typeface="Verdana" panose="020B0604030504040204" pitchFamily="34" charset="0"/>
                <a:ea typeface="Verdana" panose="020B0604030504040204" pitchFamily="34" charset="0"/>
              </a:rPr>
              <a:t>Who am I?</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algn="just">
              <a:buFont typeface="Wingdings" panose="05000000000000000000" pitchFamily="2" charset="2"/>
              <a:buChar char="Ø"/>
            </a:pPr>
            <a:r>
              <a:rPr lang="en-US" i="1" dirty="0"/>
              <a:t>Police service of Country A started to receive numerous complaints from citizens about strange cases of prize winning games organized over social media networks by well known Brands from different commercial fields.</a:t>
            </a:r>
          </a:p>
          <a:p>
            <a:pPr algn="just">
              <a:buFont typeface="Wingdings" panose="05000000000000000000" pitchFamily="2" charset="2"/>
              <a:buChar char="Ø"/>
            </a:pPr>
            <a:endParaRPr lang="en-US" i="1" dirty="0"/>
          </a:p>
          <a:p>
            <a:pPr algn="just">
              <a:buFont typeface="Wingdings" panose="05000000000000000000" pitchFamily="2" charset="2"/>
              <a:buChar char="Ø"/>
            </a:pPr>
            <a:r>
              <a:rPr lang="en-US" i="1" dirty="0"/>
              <a:t>Prize wins are different and tempting, ranging from market discount coupons up to flagship mobile phones or expensive lap-top computers. </a:t>
            </a:r>
          </a:p>
          <a:p>
            <a:pPr algn="just">
              <a:buFont typeface="Wingdings" panose="05000000000000000000" pitchFamily="2" charset="2"/>
              <a:buChar char="Ø"/>
            </a:pPr>
            <a:endParaRPr lang="en-US" i="1" dirty="0"/>
          </a:p>
          <a:p>
            <a:pPr algn="just">
              <a:buFont typeface="Wingdings" panose="05000000000000000000" pitchFamily="2" charset="2"/>
              <a:buChar char="Ø"/>
            </a:pPr>
            <a:r>
              <a:rPr lang="en-US" i="1" dirty="0"/>
              <a:t>Games are organized on the social media networks in the way that on popular general communication channels Brands marketing teams are posting announcements of the games and prize wins inviting all people who are interested for taking part to join by clicking on the link which opens </a:t>
            </a:r>
            <a:r>
              <a:rPr lang="en-US" i="1" dirty="0" smtClean="0"/>
              <a:t>the social </a:t>
            </a:r>
            <a:r>
              <a:rPr lang="en-US" i="1" dirty="0"/>
              <a:t>media channel dedicated to the game. </a:t>
            </a:r>
          </a:p>
          <a:p>
            <a:pPr algn="just">
              <a:buFont typeface="Wingdings" panose="05000000000000000000" pitchFamily="2" charset="2"/>
              <a:buChar char="Ø"/>
            </a:pPr>
            <a:endParaRPr lang="en-US" i="1" dirty="0"/>
          </a:p>
          <a:p>
            <a:pPr algn="just">
              <a:buFont typeface="Wingdings" panose="05000000000000000000" pitchFamily="2" charset="2"/>
              <a:buChar char="Ø"/>
            </a:pPr>
            <a:r>
              <a:rPr lang="en-US" i="1" dirty="0"/>
              <a:t>Hundreds and even thousands of people are attracted and they are following the link and starting to participate in the game.</a:t>
            </a:r>
          </a:p>
          <a:p>
            <a:endParaRPr lang="en-US" dirty="0"/>
          </a:p>
        </p:txBody>
      </p:sp>
      <p:sp>
        <p:nvSpPr>
          <p:cNvPr id="19" name="Slide Number Placeholder 1">
            <a:extLst>
              <a:ext uri="{FF2B5EF4-FFF2-40B4-BE49-F238E27FC236}">
                <a16:creationId xmlns:a16="http://schemas.microsoft.com/office/drawing/2014/main" xmlns="" id="{93F621E1-9ACD-4124-9918-27EDD9426654}"/>
              </a:ext>
            </a:extLst>
          </p:cNvPr>
          <p:cNvSpPr>
            <a:spLocks noGrp="1"/>
          </p:cNvSpPr>
          <p:nvPr>
            <p:ph type="sldNum" sz="quarter" idx="10"/>
          </p:nvPr>
        </p:nvSpPr>
        <p:spPr/>
        <p:txBody>
          <a:bodyPr/>
          <a:lstStyle/>
          <a:p>
            <a:fld id="{B517EF97-6CC0-48A9-BC0E-433EC7B55211}" type="slidenum">
              <a:rPr lang="en-GB" smtClean="0"/>
              <a:pPr/>
              <a:t>9</a:t>
            </a:fld>
            <a:endParaRPr lang="en-GB" dirty="0"/>
          </a:p>
        </p:txBody>
      </p:sp>
    </p:spTree>
    <p:extLst>
      <p:ext uri="{BB962C8B-B14F-4D97-AF65-F5344CB8AC3E}">
        <p14:creationId xmlns:p14="http://schemas.microsoft.com/office/powerpoint/2010/main" val="3267091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1136</TotalTime>
  <Words>3868</Words>
  <Application>Microsoft Office PowerPoint</Application>
  <PresentationFormat>On-screen Show (4:3)</PresentationFormat>
  <Paragraphs>378</Paragraphs>
  <Slides>34</Slides>
  <Notes>29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34</vt:i4>
      </vt:variant>
    </vt:vector>
  </HeadingPairs>
  <TitlesOfParts>
    <vt:vector size="45" baseType="lpstr">
      <vt:lpstr>MS PGothic</vt:lpstr>
      <vt:lpstr>MS PGothic</vt:lpstr>
      <vt:lpstr>游ゴシック</vt:lpstr>
      <vt:lpstr>Arial</vt:lpstr>
      <vt:lpstr>Arial Narrow</vt:lpstr>
      <vt:lpstr>Calibri</vt:lpstr>
      <vt:lpstr>Calibri (heading)</vt:lpstr>
      <vt:lpstr>Calibri Light</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Windows User</cp:lastModifiedBy>
  <cp:revision>176</cp:revision>
  <dcterms:created xsi:type="dcterms:W3CDTF">2020-10-07T11:36:01Z</dcterms:created>
  <dcterms:modified xsi:type="dcterms:W3CDTF">2020-10-13T16:28:03Z</dcterms:modified>
</cp:coreProperties>
</file>